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2" r:id="rId2"/>
    <p:sldMasterId id="2147483802" r:id="rId3"/>
  </p:sldMasterIdLst>
  <p:notesMasterIdLst>
    <p:notesMasterId r:id="rId18"/>
  </p:notesMasterIdLst>
  <p:handoutMasterIdLst>
    <p:handoutMasterId r:id="rId19"/>
  </p:handoutMasterIdLst>
  <p:sldIdLst>
    <p:sldId id="976" r:id="rId4"/>
    <p:sldId id="963" r:id="rId5"/>
    <p:sldId id="975" r:id="rId6"/>
    <p:sldId id="956" r:id="rId7"/>
    <p:sldId id="966" r:id="rId8"/>
    <p:sldId id="967" r:id="rId9"/>
    <p:sldId id="965" r:id="rId10"/>
    <p:sldId id="968" r:id="rId11"/>
    <p:sldId id="973" r:id="rId12"/>
    <p:sldId id="969" r:id="rId13"/>
    <p:sldId id="970" r:id="rId14"/>
    <p:sldId id="974" r:id="rId15"/>
    <p:sldId id="971" r:id="rId16"/>
    <p:sldId id="846" r:id="rId17"/>
  </p:sldIdLst>
  <p:sldSz cx="9144000" cy="6858000" type="screen4x3"/>
  <p:notesSz cx="7045325" cy="9345613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DAB3D"/>
    <a:srgbClr val="000000"/>
    <a:srgbClr val="FFFF00"/>
    <a:srgbClr val="000099"/>
    <a:srgbClr val="717C0C"/>
    <a:srgbClr val="CCFF33"/>
    <a:srgbClr val="FFFF66"/>
    <a:srgbClr val="5D5DD7"/>
    <a:srgbClr val="FF0000"/>
    <a:srgbClr val="526AE2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8770" autoAdjust="0"/>
  </p:normalViewPr>
  <p:slideViewPr>
    <p:cSldViewPr snapToGrid="0">
      <p:cViewPr>
        <p:scale>
          <a:sx n="66" d="100"/>
          <a:sy n="66" d="100"/>
        </p:scale>
        <p:origin x="-88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568" y="-96"/>
      </p:cViewPr>
      <p:guideLst>
        <p:guide orient="horz" pos="2944"/>
        <p:guide pos="221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4288"/>
            <a:ext cx="188913" cy="2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40" tIns="46821" rIns="93640" bIns="46821" numCol="1" anchor="t" anchorCtr="0" compatLnSpc="1">
            <a:prstTxWarp prst="textNoShape">
              <a:avLst/>
            </a:prstTxWarp>
            <a:spAutoFit/>
          </a:bodyPr>
          <a:lstStyle>
            <a:lvl1pPr defTabSz="936498" eaLnBrk="0" hangingPunct="0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56413" y="-14288"/>
            <a:ext cx="188912" cy="2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40" tIns="46821" rIns="93640" bIns="46821" numCol="1" anchor="t" anchorCtr="0" compatLnSpc="1">
            <a:prstTxWarp prst="textNoShape">
              <a:avLst/>
            </a:prstTxWarp>
            <a:spAutoFit/>
          </a:bodyPr>
          <a:lstStyle>
            <a:lvl1pPr algn="r" defTabSz="936498" eaLnBrk="0" hangingPunct="0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4625"/>
            <a:ext cx="18891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40" tIns="46821" rIns="93640" bIns="46821" numCol="1" anchor="b" anchorCtr="0" compatLnSpc="1">
            <a:prstTxWarp prst="textNoShape">
              <a:avLst/>
            </a:prstTxWarp>
            <a:spAutoFit/>
          </a:bodyPr>
          <a:lstStyle>
            <a:lvl1pPr defTabSz="936498" eaLnBrk="0" hangingPunct="0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72263" y="9070975"/>
            <a:ext cx="373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40" tIns="46821" rIns="93640" bIns="46821" numCol="1" anchor="b" anchorCtr="0" compatLnSpc="1">
            <a:prstTxWarp prst="textNoShape">
              <a:avLst/>
            </a:prstTxWarp>
            <a:spAutoFit/>
          </a:bodyPr>
          <a:lstStyle>
            <a:lvl1pPr algn="r" defTabSz="936498" eaLnBrk="0" hangingPunct="0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fld id="{79728746-0018-4E21-AC08-8C0A9A396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0" tIns="46821" rIns="93640" bIns="46821" numCol="1" anchor="t" anchorCtr="0" compatLnSpc="1">
            <a:prstTxWarp prst="textNoShape">
              <a:avLst/>
            </a:prstTxWarp>
          </a:bodyPr>
          <a:lstStyle>
            <a:lvl1pPr defTabSz="936498" eaLnBrk="0" hangingPunct="0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2563" y="0"/>
            <a:ext cx="30527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0" tIns="46821" rIns="93640" bIns="46821" numCol="1" anchor="t" anchorCtr="0" compatLnSpc="1">
            <a:prstTxWarp prst="textNoShape">
              <a:avLst/>
            </a:prstTxWarp>
          </a:bodyPr>
          <a:lstStyle>
            <a:lvl1pPr algn="r" defTabSz="936498" eaLnBrk="0" hangingPunct="0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40238"/>
            <a:ext cx="5165725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0" tIns="46821" rIns="93640" bIns="46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7300"/>
            <a:ext cx="3052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0" tIns="46821" rIns="93640" bIns="46821" numCol="1" anchor="b" anchorCtr="0" compatLnSpc="1">
            <a:prstTxWarp prst="textNoShape">
              <a:avLst/>
            </a:prstTxWarp>
          </a:bodyPr>
          <a:lstStyle>
            <a:lvl1pPr defTabSz="936498" eaLnBrk="0" hangingPunct="0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2563" y="8877300"/>
            <a:ext cx="30527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0" tIns="46821" rIns="93640" bIns="46821" numCol="1" anchor="b" anchorCtr="0" compatLnSpc="1">
            <a:prstTxWarp prst="textNoShape">
              <a:avLst/>
            </a:prstTxWarp>
          </a:bodyPr>
          <a:lstStyle>
            <a:lvl1pPr algn="r" defTabSz="936498" eaLnBrk="0" hangingPunct="0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fld id="{7E5B2066-9FF7-4659-A24B-D5263D8C4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038"/>
            <a:fld id="{EC489CBD-0650-4F0B-9E91-B20962EE5001}" type="slidenum">
              <a:rPr lang="en-US" smtClean="0"/>
              <a:pPr defTabSz="935038"/>
              <a:t>1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3F74A-F552-40DD-99FA-0E6872B23372}" type="slidenum">
              <a:rPr lang="en-US"/>
              <a:pPr/>
              <a:t>10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3F74A-F552-40DD-99FA-0E6872B23372}" type="slidenum">
              <a:rPr lang="en-US"/>
              <a:pPr/>
              <a:t>11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3F74A-F552-40DD-99FA-0E6872B23372}" type="slidenum">
              <a:rPr lang="en-US"/>
              <a:pPr/>
              <a:t>12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3F74A-F552-40DD-99FA-0E6872B23372}" type="slidenum">
              <a:rPr lang="en-US"/>
              <a:pPr/>
              <a:t>13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9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9172" name="Slide Number Placeholder 3"/>
          <p:cNvSpPr txBox="1">
            <a:spLocks noGrp="1"/>
          </p:cNvSpPr>
          <p:nvPr/>
        </p:nvSpPr>
        <p:spPr bwMode="auto">
          <a:xfrm>
            <a:off x="3992563" y="8877300"/>
            <a:ext cx="30527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40" tIns="46821" rIns="93640" bIns="46821" anchor="b"/>
          <a:lstStyle/>
          <a:p>
            <a:pPr algn="r" defTabSz="935038" eaLnBrk="0" hangingPunct="0"/>
            <a:fld id="{464412FA-0322-41B8-833D-E268FDA4D6F5}" type="slidenum">
              <a:rPr lang="en-US" sz="1200" b="0">
                <a:solidFill>
                  <a:srgbClr val="000052"/>
                </a:solidFill>
              </a:rPr>
              <a:pPr algn="r" defTabSz="935038" eaLnBrk="0" hangingPunct="0"/>
              <a:t>14</a:t>
            </a:fld>
            <a:endParaRPr lang="en-US" sz="1200" b="0">
              <a:solidFill>
                <a:srgbClr val="00005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038"/>
            <a:fld id="{EC489CBD-0650-4F0B-9E91-B20962EE5001}" type="slidenum">
              <a:rPr lang="en-US" smtClean="0"/>
              <a:pPr defTabSz="935038"/>
              <a:t>2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038"/>
            <a:fld id="{EC489CBD-0650-4F0B-9E91-B20962EE5001}" type="slidenum">
              <a:rPr lang="en-US" smtClean="0"/>
              <a:pPr defTabSz="935038"/>
              <a:t>3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3F74A-F552-40DD-99FA-0E6872B23372}" type="slidenum">
              <a:rPr lang="en-US"/>
              <a:pPr/>
              <a:t>4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3F74A-F552-40DD-99FA-0E6872B23372}" type="slidenum">
              <a:rPr lang="en-US"/>
              <a:pPr/>
              <a:t>5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3F74A-F552-40DD-99FA-0E6872B23372}" type="slidenum">
              <a:rPr lang="en-US"/>
              <a:pPr/>
              <a:t>6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3F74A-F552-40DD-99FA-0E6872B23372}" type="slidenum">
              <a:rPr lang="en-US"/>
              <a:pPr/>
              <a:t>7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3F74A-F552-40DD-99FA-0E6872B23372}" type="slidenum">
              <a:rPr lang="en-US"/>
              <a:pPr/>
              <a:t>8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3F74A-F552-40DD-99FA-0E6872B23372}" type="slidenum">
              <a:rPr lang="en-US"/>
              <a:pPr/>
              <a:t>9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/>
        </p:nvPicPr>
        <p:blipFill>
          <a:blip r:embed="rId2" cstate="print"/>
          <a:srcRect l="67194"/>
          <a:stretch>
            <a:fillRect/>
          </a:stretch>
        </p:blipFill>
        <p:spPr bwMode="auto">
          <a:xfrm>
            <a:off x="6143625" y="1588"/>
            <a:ext cx="299878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 eaLnBrk="0" hangingPunct="0">
              <a:spcBef>
                <a:spcPct val="50000"/>
              </a:spcBef>
              <a:defRPr/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4204" y="1289805"/>
            <a:ext cx="8335873" cy="4767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60549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82E31-47FC-46A4-85C6-CA27778AA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464" y="611188"/>
            <a:ext cx="1862036" cy="5557837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7" y="611188"/>
            <a:ext cx="6369083" cy="5557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DD2F-88AD-4EE9-BE0C-F7F8D25F5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0363"/>
            <a:ext cx="8386762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80C3-6956-4FA1-8169-329E4793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76263" y="360363"/>
            <a:ext cx="8386762" cy="569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6B75-D3DE-401E-84F4-65A2300E6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0363"/>
            <a:ext cx="8386762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289050"/>
            <a:ext cx="7988300" cy="4767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F3E0-5E63-45E2-9218-EED19AE45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1AEB-7754-45EB-A9CD-A36641F44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8CF3E-F3F6-4F70-B94C-CDC94F6CC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61F5-8E33-4649-8600-1404BCFBB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DBF9-0565-467F-BDAC-7BFBA520A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2765-1823-4C4E-8B73-11158B151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75" y="1278082"/>
            <a:ext cx="7988300" cy="476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60549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9B53-744E-4712-8C5B-4000C31B2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98E7-019F-4ABA-BBF5-AFCB7B56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5C83-7417-4F65-90C5-5F6F8D79F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E9CB-2460-4FB1-B7BA-A2FF3DCBB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D2FF-11F5-4330-BBCC-E272F25D0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7631-8287-4149-8052-8BBE5E164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2232-1A14-4203-9812-12CB37F48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B68C-2225-48B3-BA9A-8FB3AB8C0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40176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40176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60549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D50B-0118-4AF2-9DA6-F748C7E82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208" y="13292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208" y="196900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33" y="13292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33" y="196900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60549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37CE-239A-49A5-902E-BCDBCA1DD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60549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D371-D6C5-4CFF-857A-C6BC815C6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F916-B73A-464D-89D7-FF10E50B9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D17F-E4E6-4E8A-94E0-067364402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1AAC-29EA-48F0-83CB-8DDF3D6AA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78"/>
          <p:cNvPicPr>
            <a:picLocks noChangeAspect="1" noChangeArrowheads="1"/>
          </p:cNvPicPr>
          <p:nvPr/>
        </p:nvPicPr>
        <p:blipFill>
          <a:blip r:embed="rId16" cstate="print">
            <a:lum bright="-6000" contrast="2000"/>
          </a:blip>
          <a:srcRect l="87711" t="87758"/>
          <a:stretch>
            <a:fillRect/>
          </a:stretch>
        </p:blipFill>
        <p:spPr bwMode="auto">
          <a:xfrm>
            <a:off x="8021638" y="6019800"/>
            <a:ext cx="11239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6036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289050"/>
            <a:ext cx="79883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 eaLnBrk="0" hangingPunct="0">
              <a:spcBef>
                <a:spcPct val="50000"/>
              </a:spcBef>
              <a:defRPr/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124C29-F6E7-4119-BAE5-6E2A240CB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925" r:id="rId14"/>
  </p:sldLayoutIdLst>
  <p:transition/>
  <p:txStyles>
    <p:titleStyle>
      <a:lvl1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2pPr>
      <a:lvl3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3pPr>
      <a:lvl4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4pPr>
      <a:lvl5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defTabSz="889000" rtl="0" eaLnBrk="0" fontAlgn="base" hangingPunct="0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0" fontAlgn="base" hangingPunct="0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0" fontAlgn="base" hangingPunct="0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0" fontAlgn="base" hangingPunct="0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0" fontAlgn="base" hangingPunct="0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Ampersand"/>
          <p:cNvPicPr>
            <a:picLocks noChangeAspect="1" noChangeArrowheads="1"/>
          </p:cNvPicPr>
          <p:nvPr userDrawn="1"/>
        </p:nvPicPr>
        <p:blipFill>
          <a:blip r:embed="rId2" cstate="print"/>
          <a:srcRect l="2632" b="3134"/>
          <a:stretch>
            <a:fillRect/>
          </a:stretch>
        </p:blipFill>
        <p:spPr bwMode="auto">
          <a:xfrm>
            <a:off x="0" y="1604963"/>
            <a:ext cx="657860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01E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35250"/>
            <a:ext cx="7772400" cy="3944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0"/>
            <a:ext cx="6438900" cy="998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887413" y="1171575"/>
            <a:ext cx="77724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Clr>
                <a:srgbClr val="00D8C9"/>
              </a:buClr>
              <a:buSzPct val="50000"/>
              <a:buFont typeface="Wingdings" pitchFamily="2" charset="2"/>
              <a:buChar char="n"/>
              <a:defRPr/>
            </a:pPr>
            <a:endParaRPr lang="en-US" sz="2400" b="0">
              <a:solidFill>
                <a:srgbClr val="001E92"/>
              </a:solidFill>
              <a:latin typeface="Times New Roman" pitchFamily="18" charset="0"/>
            </a:endParaRPr>
          </a:p>
        </p:txBody>
      </p:sp>
      <p:sp>
        <p:nvSpPr>
          <p:cNvPr id="60435" name="Text Box 19"/>
          <p:cNvSpPr txBox="1">
            <a:spLocks noChangeArrowheads="1"/>
          </p:cNvSpPr>
          <p:nvPr userDrawn="1"/>
        </p:nvSpPr>
        <p:spPr bwMode="auto">
          <a:xfrm>
            <a:off x="1192213" y="1795463"/>
            <a:ext cx="378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2076450" y="6275388"/>
            <a:ext cx="5611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000" b="0">
                <a:solidFill>
                  <a:srgbClr val="001E92"/>
                </a:solidFill>
                <a:latin typeface="Arial" pitchFamily="34" charset="0"/>
              </a:rPr>
              <a:t>                ACHE 2006 Congress on Healthcare Leadership     March 27, 2006</a:t>
            </a:r>
          </a:p>
          <a:p>
            <a:pPr eaLnBrk="0" hangingPunct="0">
              <a:defRPr/>
            </a:pPr>
            <a:r>
              <a:rPr lang="en-US" sz="1000" b="0">
                <a:solidFill>
                  <a:srgbClr val="001E92"/>
                </a:solidFill>
                <a:latin typeface="Arial" pitchFamily="34" charset="0"/>
              </a:rPr>
              <a:t>     		      slide </a:t>
            </a:r>
            <a:fld id="{B6875121-55C2-4893-B0EA-153798CF62C8}" type="slidenum">
              <a:rPr lang="en-US" sz="1000" b="0">
                <a:solidFill>
                  <a:srgbClr val="001E92"/>
                </a:solidFill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 sz="1000" b="0">
              <a:solidFill>
                <a:srgbClr val="001E9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rgbClr val="00D8C9"/>
        </a:buClr>
        <a:buSzPct val="50000"/>
        <a:buFont typeface="Wingdings" pitchFamily="2" charset="2"/>
        <a:buChar char="n"/>
        <a:defRPr sz="2400">
          <a:solidFill>
            <a:srgbClr val="001E92"/>
          </a:solidFill>
          <a:latin typeface="+mn-lt"/>
          <a:ea typeface="+mn-ea"/>
          <a:cs typeface="+mn-cs"/>
        </a:defRPr>
      </a:lvl1pPr>
      <a:lvl2pPr marL="400050" indent="-115888" algn="l" rtl="0" eaLnBrk="0" fontAlgn="base" hangingPunct="0">
        <a:spcBef>
          <a:spcPct val="20000"/>
        </a:spcBef>
        <a:spcAft>
          <a:spcPct val="0"/>
        </a:spcAft>
        <a:buClr>
          <a:srgbClr val="00D8C9"/>
        </a:buClr>
        <a:buSzPct val="50000"/>
        <a:buFont typeface="Wingdings" pitchFamily="2" charset="2"/>
        <a:buChar char="n"/>
        <a:defRPr sz="2000">
          <a:solidFill>
            <a:srgbClr val="001E92"/>
          </a:solidFill>
          <a:latin typeface="+mn-lt"/>
        </a:defRPr>
      </a:lvl2pPr>
      <a:lvl3pPr marL="633413" indent="-119063" algn="l" rtl="0" eaLnBrk="0" fontAlgn="base" hangingPunct="0">
        <a:spcBef>
          <a:spcPct val="20000"/>
        </a:spcBef>
        <a:spcAft>
          <a:spcPct val="0"/>
        </a:spcAft>
        <a:buClr>
          <a:srgbClr val="00D8C9"/>
        </a:buClr>
        <a:buSzPct val="50000"/>
        <a:buFont typeface="Wingdings" pitchFamily="2" charset="2"/>
        <a:buChar char="n"/>
        <a:defRPr>
          <a:solidFill>
            <a:srgbClr val="001E92"/>
          </a:solidFill>
          <a:latin typeface="+mn-lt"/>
        </a:defRPr>
      </a:lvl3pPr>
      <a:lvl4pPr marL="858838" indent="-111125" algn="l" rtl="0" eaLnBrk="0" fontAlgn="base" hangingPunct="0">
        <a:spcBef>
          <a:spcPct val="20000"/>
        </a:spcBef>
        <a:spcAft>
          <a:spcPct val="0"/>
        </a:spcAft>
        <a:buClr>
          <a:srgbClr val="00D8C9"/>
        </a:buClr>
        <a:buSzPct val="50000"/>
        <a:buFont typeface="Wingdings" pitchFamily="2" charset="2"/>
        <a:buChar char="n"/>
        <a:defRPr sz="1600">
          <a:solidFill>
            <a:srgbClr val="001E92"/>
          </a:solidFill>
          <a:latin typeface="+mn-lt"/>
        </a:defRPr>
      </a:lvl4pPr>
      <a:lvl5pPr marL="1087438" indent="-114300" algn="l" rtl="0" eaLnBrk="0" fontAlgn="base" hangingPunct="0">
        <a:spcBef>
          <a:spcPct val="20000"/>
        </a:spcBef>
        <a:spcAft>
          <a:spcPct val="0"/>
        </a:spcAft>
        <a:buClr>
          <a:srgbClr val="00D8C9"/>
        </a:buClr>
        <a:buSzPct val="50000"/>
        <a:buFont typeface="Wingdings" pitchFamily="2" charset="2"/>
        <a:buChar char="n"/>
        <a:defRPr sz="1400">
          <a:solidFill>
            <a:srgbClr val="001E92"/>
          </a:solidFill>
          <a:latin typeface="+mn-lt"/>
        </a:defRPr>
      </a:lvl5pPr>
      <a:lvl6pPr marL="1544638" indent="-114300" algn="l" rtl="0" eaLnBrk="0" fontAlgn="base" hangingPunct="0">
        <a:spcBef>
          <a:spcPct val="20000"/>
        </a:spcBef>
        <a:spcAft>
          <a:spcPct val="0"/>
        </a:spcAft>
        <a:buClr>
          <a:srgbClr val="00D8C9"/>
        </a:buClr>
        <a:buSzPct val="50000"/>
        <a:buFont typeface="Wingdings" pitchFamily="2" charset="2"/>
        <a:buChar char="n"/>
        <a:defRPr sz="1400">
          <a:solidFill>
            <a:srgbClr val="001E92"/>
          </a:solidFill>
          <a:latin typeface="+mn-lt"/>
        </a:defRPr>
      </a:lvl6pPr>
      <a:lvl7pPr marL="2001838" indent="-114300" algn="l" rtl="0" eaLnBrk="0" fontAlgn="base" hangingPunct="0">
        <a:spcBef>
          <a:spcPct val="20000"/>
        </a:spcBef>
        <a:spcAft>
          <a:spcPct val="0"/>
        </a:spcAft>
        <a:buClr>
          <a:srgbClr val="00D8C9"/>
        </a:buClr>
        <a:buSzPct val="50000"/>
        <a:buFont typeface="Wingdings" pitchFamily="2" charset="2"/>
        <a:buChar char="n"/>
        <a:defRPr sz="1400">
          <a:solidFill>
            <a:srgbClr val="001E92"/>
          </a:solidFill>
          <a:latin typeface="+mn-lt"/>
        </a:defRPr>
      </a:lvl7pPr>
      <a:lvl8pPr marL="2459038" indent="-114300" algn="l" rtl="0" eaLnBrk="0" fontAlgn="base" hangingPunct="0">
        <a:spcBef>
          <a:spcPct val="20000"/>
        </a:spcBef>
        <a:spcAft>
          <a:spcPct val="0"/>
        </a:spcAft>
        <a:buClr>
          <a:srgbClr val="00D8C9"/>
        </a:buClr>
        <a:buSzPct val="50000"/>
        <a:buFont typeface="Wingdings" pitchFamily="2" charset="2"/>
        <a:buChar char="n"/>
        <a:defRPr sz="1400">
          <a:solidFill>
            <a:srgbClr val="001E92"/>
          </a:solidFill>
          <a:latin typeface="+mn-lt"/>
        </a:defRPr>
      </a:lvl8pPr>
      <a:lvl9pPr marL="2916238" indent="-114300" algn="l" rtl="0" eaLnBrk="0" fontAlgn="base" hangingPunct="0">
        <a:spcBef>
          <a:spcPct val="20000"/>
        </a:spcBef>
        <a:spcAft>
          <a:spcPct val="0"/>
        </a:spcAft>
        <a:buClr>
          <a:srgbClr val="00D8C9"/>
        </a:buClr>
        <a:buSzPct val="50000"/>
        <a:buFont typeface="Wingdings" pitchFamily="2" charset="2"/>
        <a:buChar char="n"/>
        <a:defRPr sz="1400">
          <a:solidFill>
            <a:srgbClr val="001E9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5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9578C6-C607-4D9D-A5ED-C88C30100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05863" name="Group 7"/>
          <p:cNvGrpSpPr>
            <a:grpSpLocks/>
          </p:cNvGrpSpPr>
          <p:nvPr userDrawn="1"/>
        </p:nvGrpSpPr>
        <p:grpSpPr bwMode="auto">
          <a:xfrm>
            <a:off x="8001000" y="5848350"/>
            <a:ext cx="1143000" cy="914400"/>
            <a:chOff x="5050" y="3700"/>
            <a:chExt cx="720" cy="576"/>
          </a:xfrm>
        </p:grpSpPr>
        <p:sp>
          <p:nvSpPr>
            <p:cNvPr id="395272" name="Oval 8"/>
            <p:cNvSpPr>
              <a:spLocks noChangeArrowheads="1"/>
            </p:cNvSpPr>
            <p:nvPr userDrawn="1"/>
          </p:nvSpPr>
          <p:spPr bwMode="auto">
            <a:xfrm>
              <a:off x="5124" y="3700"/>
              <a:ext cx="576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95273" name="Text Box 9"/>
            <p:cNvSpPr txBox="1">
              <a:spLocks noChangeArrowheads="1"/>
            </p:cNvSpPr>
            <p:nvPr userDrawn="1"/>
          </p:nvSpPr>
          <p:spPr bwMode="auto">
            <a:xfrm>
              <a:off x="5050" y="3868"/>
              <a:ext cx="72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700">
                  <a:solidFill>
                    <a:schemeClr val="tx1"/>
                  </a:solidFill>
                  <a:latin typeface="Arial" pitchFamily="34" charset="0"/>
                </a:rPr>
                <a:t>THE COMMONWEALTH</a:t>
              </a:r>
            </a:p>
            <a:p>
              <a:pPr algn="ctr">
                <a:defRPr/>
              </a:pPr>
              <a:r>
                <a:rPr lang="en-US" sz="700">
                  <a:solidFill>
                    <a:schemeClr val="tx1"/>
                  </a:solidFill>
                  <a:latin typeface="Arial" pitchFamily="34" charset="0"/>
                </a:rPr>
                <a:t> FUND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ChangeArrowheads="1"/>
          </p:cNvSpPr>
          <p:nvPr/>
        </p:nvSpPr>
        <p:spPr bwMode="auto">
          <a:xfrm>
            <a:off x="93663" y="2393950"/>
            <a:ext cx="555625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89000" eaLnBrk="0" hangingPunct="0">
              <a:lnSpc>
                <a:spcPct val="80000"/>
              </a:lnSpc>
              <a:buClr>
                <a:srgbClr val="DADDFE"/>
              </a:buClr>
            </a:pPr>
            <a:r>
              <a:rPr lang="en-US" sz="3600" b="0">
                <a:solidFill>
                  <a:schemeClr val="tx1"/>
                </a:solidFill>
              </a:rPr>
              <a:t/>
            </a:r>
            <a:br>
              <a:rPr lang="en-US" sz="3600" b="0">
                <a:solidFill>
                  <a:schemeClr val="tx1"/>
                </a:solidFill>
              </a:rPr>
            </a:br>
            <a:endParaRPr lang="en-US" sz="3600" b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1986" name="Rectangle 17"/>
          <p:cNvSpPr txBox="1">
            <a:spLocks noChangeArrowheads="1"/>
          </p:cNvSpPr>
          <p:nvPr/>
        </p:nvSpPr>
        <p:spPr bwMode="auto">
          <a:xfrm>
            <a:off x="76882" y="242890"/>
            <a:ext cx="7935912" cy="162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chemeClr val="accent1"/>
                </a:solidFill>
              </a:rPr>
              <a:t>Negotiating the </a:t>
            </a:r>
            <a:r>
              <a:rPr lang="en-US" sz="3600" dirty="0" smtClean="0">
                <a:solidFill>
                  <a:schemeClr val="accent1"/>
                </a:solidFill>
              </a:rPr>
              <a:t>IEDs</a:t>
            </a: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chemeClr val="accent1"/>
                </a:solidFill>
              </a:rPr>
              <a:t>Without Losing Your</a:t>
            </a: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chemeClr val="accent1"/>
                </a:solidFill>
              </a:rPr>
              <a:t>(Career) Life or Limb</a:t>
            </a:r>
            <a:endParaRPr lang="en-US" sz="36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chemeClr val="accent1"/>
                </a:solidFill>
              </a:rPr>
              <a:t>Brought to you by Martin Hickey </a:t>
            </a:r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&amp; </a:t>
            </a:r>
            <a:r>
              <a:rPr lang="en-US" sz="2400" dirty="0" smtClean="0">
                <a:solidFill>
                  <a:schemeClr val="accent1"/>
                </a:solidFill>
              </a:rPr>
              <a:t>David Hefner</a:t>
            </a: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/>
            <a:r>
              <a:rPr lang="en-US" sz="2400" dirty="0" smtClean="0">
                <a:solidFill>
                  <a:schemeClr val="accent1"/>
                </a:solidFill>
              </a:rPr>
              <a:t>Healthcare Executive Network</a:t>
            </a:r>
          </a:p>
          <a:p>
            <a:pPr defTabSz="969963"/>
            <a:r>
              <a:rPr lang="en-US" sz="2400" b="0" dirty="0" smtClean="0">
                <a:solidFill>
                  <a:schemeClr val="tx1"/>
                </a:solidFill>
              </a:rPr>
              <a:t>Scottsdale, </a:t>
            </a:r>
            <a:r>
              <a:rPr lang="en-US" sz="2400" b="0" dirty="0" err="1" smtClean="0">
                <a:solidFill>
                  <a:schemeClr val="tx1"/>
                </a:solidFill>
              </a:rPr>
              <a:t>Az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defTabSz="969963">
              <a:buClr>
                <a:schemeClr val="tx1"/>
              </a:buClr>
              <a:buSzPct val="90000"/>
            </a:pPr>
            <a:r>
              <a:rPr lang="en-US" sz="2400" b="0" dirty="0" smtClean="0">
                <a:solidFill>
                  <a:schemeClr val="tx1"/>
                </a:solidFill>
              </a:rPr>
              <a:t>February, 2010</a:t>
            </a:r>
          </a:p>
          <a:p>
            <a:pPr defTabSz="969963"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 defTabSz="969963">
              <a:buClr>
                <a:schemeClr val="tx1"/>
              </a:buClr>
              <a:buSzPct val="90000"/>
            </a:pPr>
            <a:endParaRPr lang="en-US" dirty="0">
              <a:solidFill>
                <a:schemeClr val="tx1"/>
              </a:solidFill>
            </a:endParaRPr>
          </a:p>
          <a:p>
            <a:pPr defTabSz="969963">
              <a:buClr>
                <a:schemeClr val="tx1"/>
              </a:buClr>
              <a:buSzPct val="90000"/>
            </a:pPr>
            <a:r>
              <a:rPr lang="en-US" sz="1400" b="0" i="1" dirty="0" smtClean="0">
                <a:solidFill>
                  <a:schemeClr val="tx1"/>
                </a:solidFill>
              </a:rPr>
              <a:t>The opinions </a:t>
            </a:r>
            <a:r>
              <a:rPr lang="en-US" sz="1400" b="0" i="1" dirty="0" smtClean="0">
                <a:solidFill>
                  <a:schemeClr val="tx1"/>
                </a:solidFill>
              </a:rPr>
              <a:t>and views expressed </a:t>
            </a:r>
            <a:r>
              <a:rPr lang="en-US" sz="1400" b="0" i="1" dirty="0" smtClean="0">
                <a:solidFill>
                  <a:schemeClr val="tx1"/>
                </a:solidFill>
              </a:rPr>
              <a:t>by Dr. Hickey &amp; Mr. Hefner </a:t>
            </a:r>
            <a:br>
              <a:rPr lang="en-US" sz="1400" b="0" i="1" dirty="0" smtClean="0">
                <a:solidFill>
                  <a:schemeClr val="tx1"/>
                </a:solidFill>
              </a:rPr>
            </a:br>
            <a:r>
              <a:rPr lang="en-US" sz="1400" b="0" i="1" dirty="0" smtClean="0">
                <a:solidFill>
                  <a:schemeClr val="tx1"/>
                </a:solidFill>
              </a:rPr>
              <a:t>are solely those of the presenters and </a:t>
            </a:r>
            <a:r>
              <a:rPr lang="en-US" sz="1400" b="0" i="1" dirty="0" smtClean="0">
                <a:solidFill>
                  <a:schemeClr val="tx1"/>
                </a:solidFill>
              </a:rPr>
              <a:t>are </a:t>
            </a:r>
            <a:r>
              <a:rPr lang="en-US" sz="1400" b="0" i="1" dirty="0" smtClean="0">
                <a:solidFill>
                  <a:schemeClr val="tx1"/>
                </a:solidFill>
              </a:rPr>
              <a:t>not endorsed </a:t>
            </a:r>
            <a:r>
              <a:rPr lang="en-US" sz="1400" b="0" i="1" dirty="0" smtClean="0">
                <a:solidFill>
                  <a:schemeClr val="tx1"/>
                </a:solidFill>
              </a:rPr>
              <a:t>nor </a:t>
            </a:r>
            <a:br>
              <a:rPr lang="en-US" sz="1400" b="0" i="1" dirty="0" smtClean="0">
                <a:solidFill>
                  <a:schemeClr val="tx1"/>
                </a:solidFill>
              </a:rPr>
            </a:br>
            <a:r>
              <a:rPr lang="en-US" sz="1400" b="0" i="1" dirty="0" smtClean="0">
                <a:solidFill>
                  <a:schemeClr val="tx1"/>
                </a:solidFill>
              </a:rPr>
              <a:t>shared by </a:t>
            </a:r>
            <a:r>
              <a:rPr lang="en-US" sz="1400" b="0" i="1" dirty="0" err="1" smtClean="0">
                <a:solidFill>
                  <a:schemeClr val="tx1"/>
                </a:solidFill>
              </a:rPr>
              <a:t>Alegent</a:t>
            </a:r>
            <a:r>
              <a:rPr lang="en-US" sz="1400" b="0" i="1" dirty="0" smtClean="0">
                <a:solidFill>
                  <a:schemeClr val="tx1"/>
                </a:solidFill>
              </a:rPr>
              <a:t> Health or the AAMC.</a:t>
            </a:r>
          </a:p>
          <a:p>
            <a:pPr defTabSz="969963">
              <a:buClr>
                <a:schemeClr val="tx1"/>
              </a:buClr>
              <a:buSzPct val="90000"/>
            </a:pPr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hurt_locker_v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3543" y="0"/>
            <a:ext cx="4020457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7714" y="4354222"/>
            <a:ext cx="8273143" cy="66772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196850"/>
            <a:ext cx="8728075" cy="565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+mn-lt"/>
              </a:rPr>
              <a:t>Negotiating the IEDs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9B53-744E-4712-8C5B-4000C31B2B1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7715" y="1050711"/>
            <a:ext cx="8331199" cy="4767262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dirty="0" smtClean="0"/>
              <a:t>Assessing Health Reform,  Breathing Space, and the Will to Lead</a:t>
            </a:r>
            <a:endParaRPr lang="en-US" i="1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Surgeon General’s Warning: Prolonged Fence Straddling Can Lead to Impotence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Today’s Perversities Juxtaposed Against Tomorrow’s Imperatives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Managing The Electronic Disconnects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Are Payers Helpful or Harmful?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The Dilemma of Lay Boards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/>
              <a:t>Redux</a:t>
            </a:r>
            <a:r>
              <a:rPr lang="en-US" dirty="0" smtClean="0"/>
              <a:t> – Assessing Health Reform, Breathing Space and the Will to Lead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7714" y="5036456"/>
            <a:ext cx="8273143" cy="58057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196850"/>
            <a:ext cx="8728075" cy="565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+mn-lt"/>
              </a:rPr>
              <a:t>Negotiating the IEDs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9B53-744E-4712-8C5B-4000C31B2B1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7715" y="1050711"/>
            <a:ext cx="8331199" cy="4767262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dirty="0" smtClean="0"/>
              <a:t>Assessing Health Reform,  Breathing Space, and the Will to Lead</a:t>
            </a:r>
            <a:endParaRPr lang="en-US" i="1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Surgeon General’s Warning: Prolonged Fence Straddling Can Lead to Impotence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Today’s Perversities Juxtaposed Against Tomorrow’s Imperatives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Managing The Electronic Disconnects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Are Payers Helpful or Harmful?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Dilemma of Lay Boards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/>
              <a:t>Redux</a:t>
            </a:r>
            <a:r>
              <a:rPr lang="en-US" dirty="0" smtClean="0"/>
              <a:t> – Assessing Health Reform, Breathing Space and the Will to Lead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182336"/>
            <a:ext cx="8728075" cy="565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+mn-lt"/>
              </a:rPr>
              <a:t>The Dilemma of Lay Boards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9B53-744E-4712-8C5B-4000C31B2B1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-145135" y="1529673"/>
            <a:ext cx="8926286" cy="4767262"/>
          </a:xfrm>
        </p:spPr>
        <p:txBody>
          <a:bodyPr/>
          <a:lstStyle/>
          <a:p>
            <a:pPr marL="1201737" lvl="3" indent="-342900" eaLnBrk="1" hangingPunct="1">
              <a:lnSpc>
                <a:spcPct val="150000"/>
              </a:lnSpc>
              <a:buNone/>
            </a:pPr>
            <a:endParaRPr lang="en-US" sz="2000" dirty="0" smtClean="0"/>
          </a:p>
          <a:p>
            <a:pPr marL="1201737" lvl="3" indent="-342900" eaLnBrk="1" hangingPunct="1">
              <a:lnSpc>
                <a:spcPct val="100000"/>
              </a:lnSpc>
              <a:buFont typeface="+mj-lt"/>
              <a:buAutoNum type="alphaLcPeriod"/>
            </a:pPr>
            <a:r>
              <a:rPr lang="en-US" i="1" dirty="0" smtClean="0"/>
              <a:t>Post-Enron SOX is a still a foreign notion in the healthcare industry</a:t>
            </a:r>
          </a:p>
          <a:p>
            <a:pPr marL="1201737" lvl="3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“Fooled me once, shame on me”</a:t>
            </a:r>
            <a:endParaRPr lang="en-US" dirty="0" smtClean="0"/>
          </a:p>
          <a:p>
            <a:pPr marL="1201737" lvl="3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“Hey, it was way too complex before all of this”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7714" y="5675086"/>
            <a:ext cx="8273143" cy="79828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196850"/>
            <a:ext cx="8728075" cy="565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+mn-lt"/>
              </a:rPr>
              <a:t>Negotiating the IEDs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9B53-744E-4712-8C5B-4000C31B2B1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7715" y="1050711"/>
            <a:ext cx="8331199" cy="4767262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dirty="0" smtClean="0"/>
              <a:t>Assessing Health Reform, Breathing Space, and the Will to Lead</a:t>
            </a:r>
            <a:endParaRPr lang="en-US" i="1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Surgeon General’s Warning: Prolonged Fence Straddling Can Lead to Impotence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Today’s Perversities Juxtaposed Against Tomorrow’s Imperatives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Managing The Electronic Disconnects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Are Payers Helpful or Harmful?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The Dilemma of Lay Boards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Redux</a:t>
            </a:r>
            <a:r>
              <a:rPr lang="en-US" dirty="0" smtClean="0">
                <a:solidFill>
                  <a:schemeClr val="bg1"/>
                </a:solidFill>
              </a:rPr>
              <a:t> – Assessing Health Reform, Breathing Space, and the Will to Lead</a:t>
            </a:r>
            <a:endParaRPr lang="en-US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7" name="Picture 6" descr="questions1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ChangeArrowheads="1"/>
          </p:cNvSpPr>
          <p:nvPr/>
        </p:nvSpPr>
        <p:spPr bwMode="auto">
          <a:xfrm>
            <a:off x="93663" y="2393950"/>
            <a:ext cx="555625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89000" eaLnBrk="0" hangingPunct="0">
              <a:lnSpc>
                <a:spcPct val="80000"/>
              </a:lnSpc>
              <a:buClr>
                <a:srgbClr val="DADDFE"/>
              </a:buClr>
            </a:pPr>
            <a:r>
              <a:rPr lang="en-US" sz="3600" b="0">
                <a:solidFill>
                  <a:schemeClr val="tx1"/>
                </a:solidFill>
              </a:rPr>
              <a:t/>
            </a:r>
            <a:br>
              <a:rPr lang="en-US" sz="3600" b="0">
                <a:solidFill>
                  <a:schemeClr val="tx1"/>
                </a:solidFill>
              </a:rPr>
            </a:br>
            <a:endParaRPr lang="en-US" sz="3600" b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1986" name="Rectangle 17"/>
          <p:cNvSpPr txBox="1">
            <a:spLocks noChangeArrowheads="1"/>
          </p:cNvSpPr>
          <p:nvPr/>
        </p:nvSpPr>
        <p:spPr bwMode="auto">
          <a:xfrm>
            <a:off x="76882" y="242890"/>
            <a:ext cx="7935912" cy="162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chemeClr val="accent1"/>
                </a:solidFill>
              </a:rPr>
              <a:t>Negotiating the </a:t>
            </a:r>
            <a:r>
              <a:rPr lang="en-US" sz="3600" dirty="0" smtClean="0">
                <a:solidFill>
                  <a:schemeClr val="accent1"/>
                </a:solidFill>
              </a:rPr>
              <a:t>IEDs</a:t>
            </a: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chemeClr val="accent1"/>
                </a:solidFill>
              </a:rPr>
              <a:t>Without Losing Your</a:t>
            </a: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chemeClr val="accent1"/>
                </a:solidFill>
              </a:rPr>
              <a:t>(Career) Life or Limb</a:t>
            </a:r>
            <a:endParaRPr lang="en-US" sz="36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chemeClr val="accent1"/>
                </a:solidFill>
              </a:rPr>
              <a:t>Brought to you by Martin Hickey </a:t>
            </a:r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&amp; </a:t>
            </a:r>
            <a:r>
              <a:rPr lang="en-US" sz="2400" dirty="0" smtClean="0">
                <a:solidFill>
                  <a:schemeClr val="accent1"/>
                </a:solidFill>
              </a:rPr>
              <a:t>David Hefner</a:t>
            </a: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/>
            <a:r>
              <a:rPr lang="en-US" sz="2400" dirty="0" smtClean="0">
                <a:solidFill>
                  <a:schemeClr val="accent1"/>
                </a:solidFill>
              </a:rPr>
              <a:t>Healthcare Executive Network</a:t>
            </a:r>
          </a:p>
          <a:p>
            <a:pPr defTabSz="969963"/>
            <a:r>
              <a:rPr lang="en-US" sz="2400" b="0" dirty="0" smtClean="0">
                <a:solidFill>
                  <a:schemeClr val="tx1"/>
                </a:solidFill>
              </a:rPr>
              <a:t>Scottsdale, </a:t>
            </a:r>
            <a:r>
              <a:rPr lang="en-US" sz="2400" b="0" dirty="0" err="1" smtClean="0">
                <a:solidFill>
                  <a:schemeClr val="tx1"/>
                </a:solidFill>
              </a:rPr>
              <a:t>Az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defTabSz="969963">
              <a:buClr>
                <a:schemeClr val="tx1"/>
              </a:buClr>
              <a:buSzPct val="90000"/>
            </a:pPr>
            <a:r>
              <a:rPr lang="en-US" sz="2400" b="0" dirty="0" smtClean="0">
                <a:solidFill>
                  <a:schemeClr val="tx1"/>
                </a:solidFill>
              </a:rPr>
              <a:t>February, 2010</a:t>
            </a:r>
          </a:p>
          <a:p>
            <a:pPr defTabSz="969963"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 defTabSz="969963">
              <a:buClr>
                <a:schemeClr val="tx1"/>
              </a:buClr>
              <a:buSzPct val="90000"/>
            </a:pPr>
            <a:endParaRPr lang="en-US" dirty="0">
              <a:solidFill>
                <a:schemeClr val="tx1"/>
              </a:solidFill>
            </a:endParaRPr>
          </a:p>
          <a:p>
            <a:pPr defTabSz="969963">
              <a:buClr>
                <a:schemeClr val="tx1"/>
              </a:buClr>
              <a:buSzPct val="90000"/>
            </a:pPr>
            <a:r>
              <a:rPr lang="en-US" sz="1400" b="0" i="1" dirty="0" smtClean="0">
                <a:solidFill>
                  <a:schemeClr val="tx1"/>
                </a:solidFill>
              </a:rPr>
              <a:t>The opinions </a:t>
            </a:r>
            <a:r>
              <a:rPr lang="en-US" sz="1400" b="0" i="1" dirty="0" smtClean="0">
                <a:solidFill>
                  <a:schemeClr val="tx1"/>
                </a:solidFill>
              </a:rPr>
              <a:t>and views expressed </a:t>
            </a:r>
            <a:r>
              <a:rPr lang="en-US" sz="1400" b="0" i="1" dirty="0" smtClean="0">
                <a:solidFill>
                  <a:schemeClr val="tx1"/>
                </a:solidFill>
              </a:rPr>
              <a:t>by Dr. Hickey &amp; Mr. Hefner </a:t>
            </a:r>
            <a:br>
              <a:rPr lang="en-US" sz="1400" b="0" i="1" dirty="0" smtClean="0">
                <a:solidFill>
                  <a:schemeClr val="tx1"/>
                </a:solidFill>
              </a:rPr>
            </a:br>
            <a:r>
              <a:rPr lang="en-US" sz="1400" b="0" i="1" dirty="0" smtClean="0">
                <a:solidFill>
                  <a:schemeClr val="tx1"/>
                </a:solidFill>
              </a:rPr>
              <a:t>are solely those of the presenters and </a:t>
            </a:r>
            <a:r>
              <a:rPr lang="en-US" sz="1400" b="0" i="1" dirty="0" smtClean="0">
                <a:solidFill>
                  <a:schemeClr val="tx1"/>
                </a:solidFill>
              </a:rPr>
              <a:t>are </a:t>
            </a:r>
            <a:r>
              <a:rPr lang="en-US" sz="1400" b="0" i="1" dirty="0" smtClean="0">
                <a:solidFill>
                  <a:schemeClr val="tx1"/>
                </a:solidFill>
              </a:rPr>
              <a:t>not endorsed </a:t>
            </a:r>
            <a:r>
              <a:rPr lang="en-US" sz="1400" b="0" i="1" dirty="0" smtClean="0">
                <a:solidFill>
                  <a:schemeClr val="tx1"/>
                </a:solidFill>
              </a:rPr>
              <a:t>nor </a:t>
            </a:r>
            <a:br>
              <a:rPr lang="en-US" sz="1400" b="0" i="1" dirty="0" smtClean="0">
                <a:solidFill>
                  <a:schemeClr val="tx1"/>
                </a:solidFill>
              </a:rPr>
            </a:br>
            <a:r>
              <a:rPr lang="en-US" sz="1400" b="0" i="1" dirty="0" smtClean="0">
                <a:solidFill>
                  <a:schemeClr val="tx1"/>
                </a:solidFill>
              </a:rPr>
              <a:t>shared by </a:t>
            </a:r>
            <a:r>
              <a:rPr lang="en-US" sz="1400" b="0" i="1" dirty="0" err="1" smtClean="0">
                <a:solidFill>
                  <a:schemeClr val="tx1"/>
                </a:solidFill>
              </a:rPr>
              <a:t>Alegent</a:t>
            </a:r>
            <a:r>
              <a:rPr lang="en-US" sz="1400" b="0" i="1" dirty="0" smtClean="0">
                <a:solidFill>
                  <a:schemeClr val="tx1"/>
                </a:solidFill>
              </a:rPr>
              <a:t> Health or the AAMC.</a:t>
            </a:r>
          </a:p>
          <a:p>
            <a:pPr defTabSz="969963">
              <a:buClr>
                <a:schemeClr val="tx1"/>
              </a:buClr>
              <a:buSzPct val="90000"/>
            </a:pPr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hurt_locker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8057" y="0"/>
            <a:ext cx="4005944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ChangeArrowheads="1"/>
          </p:cNvSpPr>
          <p:nvPr/>
        </p:nvSpPr>
        <p:spPr bwMode="auto">
          <a:xfrm>
            <a:off x="93663" y="2393950"/>
            <a:ext cx="555625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89000" eaLnBrk="0" hangingPunct="0">
              <a:lnSpc>
                <a:spcPct val="80000"/>
              </a:lnSpc>
              <a:buClr>
                <a:srgbClr val="DADDFE"/>
              </a:buClr>
            </a:pPr>
            <a:r>
              <a:rPr lang="en-US" sz="3600" b="0">
                <a:solidFill>
                  <a:schemeClr val="tx1"/>
                </a:solidFill>
              </a:rPr>
              <a:t/>
            </a:r>
            <a:br>
              <a:rPr lang="en-US" sz="3600" b="0">
                <a:solidFill>
                  <a:schemeClr val="tx1"/>
                </a:solidFill>
              </a:rPr>
            </a:br>
            <a:endParaRPr lang="en-US" sz="3600" b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1986" name="Rectangle 17"/>
          <p:cNvSpPr txBox="1">
            <a:spLocks noChangeArrowheads="1"/>
          </p:cNvSpPr>
          <p:nvPr/>
        </p:nvSpPr>
        <p:spPr bwMode="auto">
          <a:xfrm>
            <a:off x="76882" y="242890"/>
            <a:ext cx="7935912" cy="162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chemeClr val="accent1"/>
                </a:solidFill>
              </a:rPr>
              <a:t>Negotiating the </a:t>
            </a:r>
            <a:r>
              <a:rPr lang="en-US" sz="3600" dirty="0" smtClean="0">
                <a:solidFill>
                  <a:schemeClr val="accent1"/>
                </a:solidFill>
              </a:rPr>
              <a:t>IEDs</a:t>
            </a: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chemeClr val="accent1"/>
                </a:solidFill>
              </a:rPr>
              <a:t>Without Losing Your</a:t>
            </a: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chemeClr val="accent1"/>
                </a:solidFill>
              </a:rPr>
              <a:t>(Career) Life or Limb</a:t>
            </a:r>
            <a:endParaRPr lang="en-US" sz="36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chemeClr val="accent1"/>
                </a:solidFill>
              </a:rPr>
              <a:t>Brought to you by Martin Hickey </a:t>
            </a:r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&amp; </a:t>
            </a:r>
            <a:r>
              <a:rPr lang="en-US" sz="2400" dirty="0" smtClean="0">
                <a:solidFill>
                  <a:schemeClr val="accent1"/>
                </a:solidFill>
              </a:rPr>
              <a:t>David Hefner</a:t>
            </a:r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defTabSz="969963"/>
            <a:r>
              <a:rPr lang="en-US" sz="2400" dirty="0" smtClean="0">
                <a:solidFill>
                  <a:schemeClr val="accent1"/>
                </a:solidFill>
              </a:rPr>
              <a:t>Healthcare Executive Network</a:t>
            </a:r>
          </a:p>
          <a:p>
            <a:pPr defTabSz="969963"/>
            <a:r>
              <a:rPr lang="en-US" sz="2400" b="0" dirty="0" smtClean="0">
                <a:solidFill>
                  <a:schemeClr val="tx1"/>
                </a:solidFill>
              </a:rPr>
              <a:t>Scottsdale, </a:t>
            </a:r>
            <a:r>
              <a:rPr lang="en-US" sz="2400" b="0" dirty="0" err="1" smtClean="0">
                <a:solidFill>
                  <a:schemeClr val="tx1"/>
                </a:solidFill>
              </a:rPr>
              <a:t>Az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defTabSz="969963">
              <a:buClr>
                <a:schemeClr val="tx1"/>
              </a:buClr>
              <a:buSzPct val="90000"/>
            </a:pPr>
            <a:r>
              <a:rPr lang="en-US" sz="2400" b="0" dirty="0" smtClean="0">
                <a:solidFill>
                  <a:schemeClr val="tx1"/>
                </a:solidFill>
              </a:rPr>
              <a:t>February, 2010</a:t>
            </a:r>
          </a:p>
          <a:p>
            <a:pPr defTabSz="969963">
              <a:buClr>
                <a:schemeClr val="tx1"/>
              </a:buClr>
              <a:buSzPct val="90000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 defTabSz="969963">
              <a:buClr>
                <a:schemeClr val="tx1"/>
              </a:buClr>
              <a:buSzPct val="90000"/>
            </a:pPr>
            <a:endParaRPr lang="en-US" dirty="0">
              <a:solidFill>
                <a:schemeClr val="tx1"/>
              </a:solidFill>
            </a:endParaRPr>
          </a:p>
          <a:p>
            <a:pPr defTabSz="969963">
              <a:buClr>
                <a:schemeClr val="tx1"/>
              </a:buClr>
              <a:buSzPct val="90000"/>
            </a:pPr>
            <a:r>
              <a:rPr lang="en-US" sz="1400" b="0" i="1" dirty="0" smtClean="0">
                <a:solidFill>
                  <a:schemeClr val="tx1"/>
                </a:solidFill>
              </a:rPr>
              <a:t>The opinions </a:t>
            </a:r>
            <a:r>
              <a:rPr lang="en-US" sz="1400" b="0" i="1" dirty="0" smtClean="0">
                <a:solidFill>
                  <a:schemeClr val="tx1"/>
                </a:solidFill>
              </a:rPr>
              <a:t>and views expressed </a:t>
            </a:r>
            <a:r>
              <a:rPr lang="en-US" sz="1400" b="0" i="1" dirty="0" smtClean="0">
                <a:solidFill>
                  <a:schemeClr val="tx1"/>
                </a:solidFill>
              </a:rPr>
              <a:t>by Dr. Hickey &amp; Mr. Hefner </a:t>
            </a:r>
            <a:br>
              <a:rPr lang="en-US" sz="1400" b="0" i="1" dirty="0" smtClean="0">
                <a:solidFill>
                  <a:schemeClr val="tx1"/>
                </a:solidFill>
              </a:rPr>
            </a:br>
            <a:r>
              <a:rPr lang="en-US" sz="1400" b="0" i="1" dirty="0" smtClean="0">
                <a:solidFill>
                  <a:schemeClr val="tx1"/>
                </a:solidFill>
              </a:rPr>
              <a:t>are solely those of the presenters and </a:t>
            </a:r>
            <a:r>
              <a:rPr lang="en-US" sz="1400" b="0" i="1" dirty="0" smtClean="0">
                <a:solidFill>
                  <a:schemeClr val="tx1"/>
                </a:solidFill>
              </a:rPr>
              <a:t>are </a:t>
            </a:r>
            <a:r>
              <a:rPr lang="en-US" sz="1400" b="0" i="1" dirty="0" smtClean="0">
                <a:solidFill>
                  <a:schemeClr val="tx1"/>
                </a:solidFill>
              </a:rPr>
              <a:t>not endorsed </a:t>
            </a:r>
            <a:r>
              <a:rPr lang="en-US" sz="1400" b="0" i="1" dirty="0" smtClean="0">
                <a:solidFill>
                  <a:schemeClr val="tx1"/>
                </a:solidFill>
              </a:rPr>
              <a:t>nor </a:t>
            </a:r>
            <a:br>
              <a:rPr lang="en-US" sz="1400" b="0" i="1" dirty="0" smtClean="0">
                <a:solidFill>
                  <a:schemeClr val="tx1"/>
                </a:solidFill>
              </a:rPr>
            </a:br>
            <a:r>
              <a:rPr lang="en-US" sz="1400" b="0" i="1" dirty="0" smtClean="0">
                <a:solidFill>
                  <a:schemeClr val="tx1"/>
                </a:solidFill>
              </a:rPr>
              <a:t>shared by </a:t>
            </a:r>
            <a:r>
              <a:rPr lang="en-US" sz="1400" b="0" i="1" dirty="0" err="1" smtClean="0">
                <a:solidFill>
                  <a:schemeClr val="tx1"/>
                </a:solidFill>
              </a:rPr>
              <a:t>Alegent</a:t>
            </a:r>
            <a:r>
              <a:rPr lang="en-US" sz="1400" b="0" i="1" dirty="0" smtClean="0">
                <a:solidFill>
                  <a:schemeClr val="tx1"/>
                </a:solidFill>
              </a:rPr>
              <a:t> Health or the AAMC.</a:t>
            </a:r>
          </a:p>
          <a:p>
            <a:pPr defTabSz="969963">
              <a:buClr>
                <a:schemeClr val="tx1"/>
              </a:buClr>
              <a:buSzPct val="90000"/>
            </a:pPr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hurt_locker_poster 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3544" y="0"/>
            <a:ext cx="402045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7714" y="1030515"/>
            <a:ext cx="8273143" cy="79828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196850"/>
            <a:ext cx="8728075" cy="565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+mn-lt"/>
              </a:rPr>
              <a:t>Negotiating the IEDs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9B53-744E-4712-8C5B-4000C31B2B1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7715" y="1050711"/>
            <a:ext cx="8331199" cy="4767262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Assessing Health Reform,  Breathing Space, and the Will to Lead</a:t>
            </a:r>
            <a:endParaRPr lang="en-US" i="1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Surgeon General’s Warning: Prolonged Fence Straddling Can Lead to Impotence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Today’s Perversities Juxtaposed Against Tomorrow’s Imperatives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Managing The Electronic Disconnects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Are Payers Helpful or Harmful?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The Dilemma of Lay Boards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/>
              <a:t>Redux</a:t>
            </a:r>
            <a:r>
              <a:rPr lang="en-US" dirty="0" smtClean="0"/>
              <a:t> – Assessing Health Reform, Breathing Space and the Will to Lead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7714" y="2002953"/>
            <a:ext cx="8273143" cy="79828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196850"/>
            <a:ext cx="8728075" cy="565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+mn-lt"/>
              </a:rPr>
              <a:t>Negotiating the IEDs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9B53-744E-4712-8C5B-4000C31B2B1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7715" y="1050711"/>
            <a:ext cx="8331199" cy="4767262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dirty="0" smtClean="0"/>
              <a:t>Assessing Health Reform,  Breathing Space, and the Will to Lead</a:t>
            </a:r>
            <a:endParaRPr lang="en-US" i="1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Surgeon General’s Warning: Prolonged Fence Straddling Can Lead to Impotence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Today’s Perversities Juxtaposed Against Tomorrow’s Imperatives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Managing The Electronic Disconnects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Are Payers Helpful or Harmful?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The Dilemma of Lay Boards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/>
              <a:t>Redux</a:t>
            </a:r>
            <a:r>
              <a:rPr lang="en-US" dirty="0" smtClean="0"/>
              <a:t> – Assessing Health Reform, Breathing Space and the Will to Lead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7714" y="2960877"/>
            <a:ext cx="8273143" cy="79828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196850"/>
            <a:ext cx="8728075" cy="565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+mn-lt"/>
              </a:rPr>
              <a:t>Negotiating the IEDs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9B53-744E-4712-8C5B-4000C31B2B1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7715" y="1050711"/>
            <a:ext cx="8331199" cy="4767262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dirty="0" smtClean="0"/>
              <a:t>Assessing Health Reform,  Breathing Space, and the Will to Lead</a:t>
            </a:r>
            <a:endParaRPr lang="en-US" i="1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Surgeon General’s Warning: Prolonged Fence Straddling Can Lead to Impotence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Today’s Perversities Juxtaposed Against Tomorrow’s Imperatives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Managing The Electronic Disconnects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Are Payers Helpful or Harmful?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The Dilemma of Lay Boards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/>
              <a:t>Redux</a:t>
            </a:r>
            <a:r>
              <a:rPr lang="en-US" dirty="0" smtClean="0"/>
              <a:t> – Assessing Health Reform, Breathing Space and the Will to Lead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458102"/>
            <a:ext cx="8728075" cy="565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+mn-lt"/>
              </a:rPr>
              <a:t>Today’s Perversities, Tomorrow’s Imperatives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9B53-744E-4712-8C5B-4000C31B2B1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-188677" y="1108767"/>
            <a:ext cx="8926286" cy="4767262"/>
          </a:xfrm>
        </p:spPr>
        <p:txBody>
          <a:bodyPr/>
          <a:lstStyle/>
          <a:p>
            <a:pPr marL="804862" lvl="2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 The heterogeneity of the physician ecosystem</a:t>
            </a:r>
          </a:p>
          <a:p>
            <a:pPr marL="804862" lvl="2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“It’s not about the money” </a:t>
            </a:r>
            <a:r>
              <a:rPr lang="en-US" dirty="0" smtClean="0"/>
              <a:t>(oh yes it is!)</a:t>
            </a:r>
          </a:p>
          <a:p>
            <a:pPr marL="804862" lvl="2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“The person in front of me or the 9 I never see?”</a:t>
            </a:r>
          </a:p>
          <a:p>
            <a:pPr marL="804862" lvl="2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“You are too smart to go into primary </a:t>
            </a:r>
            <a:r>
              <a:rPr lang="en-US" i="1" dirty="0" smtClean="0"/>
              <a:t>care”</a:t>
            </a:r>
          </a:p>
          <a:p>
            <a:pPr marL="804862" lvl="2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 </a:t>
            </a:r>
            <a:r>
              <a:rPr lang="en-US" i="1" dirty="0" smtClean="0"/>
              <a:t>Individual high performers playing as a team sport</a:t>
            </a:r>
            <a:endParaRPr lang="en-US" i="1" dirty="0" smtClean="0"/>
          </a:p>
          <a:p>
            <a:pPr marL="804862" lvl="2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“Everyone’s ox gets gored”</a:t>
            </a: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7714" y="3817153"/>
            <a:ext cx="8273143" cy="5661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196850"/>
            <a:ext cx="8728075" cy="565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+mn-lt"/>
              </a:rPr>
              <a:t>Negotiating the IEDs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9B53-744E-4712-8C5B-4000C31B2B1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7715" y="1050711"/>
            <a:ext cx="8331199" cy="4767262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dirty="0" smtClean="0"/>
              <a:t>Assessing Health Reform,  Breathing Space, and the Will to Lead</a:t>
            </a:r>
            <a:endParaRPr lang="en-US" i="1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Surgeon General’s Warning: Prolonged Fence Straddling Can Lead to Impotence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Today’s Perversities Juxtaposed Against Tomorrow’s Imperatives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Managing The Electronic Disconnects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Are Payers Helpful or Harmful?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The Dilemma of Lay Boards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/>
              <a:t>Redux</a:t>
            </a:r>
            <a:r>
              <a:rPr lang="en-US" dirty="0" smtClean="0"/>
              <a:t> – Assessing Health Reform, Breathing Space and the Will to Lead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182336"/>
            <a:ext cx="8728075" cy="565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+mn-lt"/>
              </a:rPr>
              <a:t>Managing The Electronic Disconnects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9B53-744E-4712-8C5B-4000C31B2B1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7715" y="1529673"/>
            <a:ext cx="8926286" cy="4767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201737" lvl="3" indent="-342900" eaLnBrk="1" hangingPunct="1">
              <a:buNone/>
            </a:pPr>
            <a:endParaRPr lang="en-US" sz="2000" dirty="0" smtClean="0"/>
          </a:p>
          <a:p>
            <a:pPr marL="1201737" lvl="3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Closing historical gap on capital IT </a:t>
            </a:r>
            <a:r>
              <a:rPr lang="en-US" i="1" dirty="0" smtClean="0"/>
              <a:t>spending</a:t>
            </a:r>
            <a:endParaRPr lang="en-US" i="1" dirty="0" smtClean="0"/>
          </a:p>
          <a:p>
            <a:pPr marL="1201737" lvl="3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The Holy Grail of </a:t>
            </a:r>
            <a:r>
              <a:rPr lang="en-US" i="1" dirty="0" smtClean="0"/>
              <a:t>EHR</a:t>
            </a:r>
            <a:endParaRPr lang="en-US" i="1" dirty="0" smtClean="0"/>
          </a:p>
          <a:p>
            <a:pPr marL="1201737" lvl="3" indent="-34290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i="1" dirty="0" smtClean="0"/>
              <a:t>Bridging the worlds of IT &amp; bioinformatics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</p:tagLst>
</file>

<file path=ppt/theme/theme1.xml><?xml version="1.0" encoding="utf-8"?>
<a:theme xmlns:a="http://schemas.openxmlformats.org/drawingml/2006/main" name="AAMC Blue template">
  <a:themeElements>
    <a:clrScheme name="AAMC Blue PPT">
      <a:dk1>
        <a:srgbClr val="092F6D"/>
      </a:dk1>
      <a:lt1>
        <a:srgbClr val="FFFFFF"/>
      </a:lt1>
      <a:dk2>
        <a:srgbClr val="092F6D"/>
      </a:dk2>
      <a:lt2>
        <a:srgbClr val="FFFFFF"/>
      </a:lt2>
      <a:accent1>
        <a:srgbClr val="FEBD67"/>
      </a:accent1>
      <a:accent2>
        <a:srgbClr val="8E0000"/>
      </a:accent2>
      <a:accent3>
        <a:srgbClr val="809195"/>
      </a:accent3>
      <a:accent4>
        <a:srgbClr val="FFFFFF"/>
      </a:accent4>
      <a:accent5>
        <a:srgbClr val="FF9933"/>
      </a:accent5>
      <a:accent6>
        <a:srgbClr val="41CF48"/>
      </a:accent6>
      <a:hlink>
        <a:srgbClr val="CCD3D4"/>
      </a:hlink>
      <a:folHlink>
        <a:srgbClr val="CCD3D4"/>
      </a:folHlink>
    </a:clrScheme>
    <a:fontScheme name="AAMC Blu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Blu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1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DBC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AB8"/>
        </a:accent5>
        <a:accent6>
          <a:srgbClr val="800000"/>
        </a:accent6>
        <a:hlink>
          <a:srgbClr val="FFFFFF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2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EBD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BB8"/>
        </a:accent5>
        <a:accent6>
          <a:srgbClr val="800000"/>
        </a:accent6>
        <a:hlink>
          <a:srgbClr val="FAFAFA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1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AAMC Blue template</Template>
  <TotalTime>9547</TotalTime>
  <Words>626</Words>
  <Application>Microsoft Office PowerPoint</Application>
  <PresentationFormat>On-screen Show (4:3)</PresentationFormat>
  <Paragraphs>142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AAMC Blue template</vt:lpstr>
      <vt:lpstr>Custom Design</vt:lpstr>
      <vt:lpstr>13_Default Design</vt:lpstr>
      <vt:lpstr>Slide 1</vt:lpstr>
      <vt:lpstr>Slide 2</vt:lpstr>
      <vt:lpstr>Slide 3</vt:lpstr>
      <vt:lpstr>Negotiating the IEDs</vt:lpstr>
      <vt:lpstr>Negotiating the IEDs</vt:lpstr>
      <vt:lpstr>Negotiating the IEDs</vt:lpstr>
      <vt:lpstr>Today’s Perversities, Tomorrow’s Imperatives</vt:lpstr>
      <vt:lpstr>Negotiating the IEDs</vt:lpstr>
      <vt:lpstr>Managing The Electronic Disconnects</vt:lpstr>
      <vt:lpstr>Negotiating the IEDs</vt:lpstr>
      <vt:lpstr>Negotiating the IEDs</vt:lpstr>
      <vt:lpstr>The Dilemma of Lay Boards</vt:lpstr>
      <vt:lpstr>Negotiating the IEDs</vt:lpstr>
      <vt:lpstr>Slide 14</vt:lpstr>
    </vt:vector>
  </TitlesOfParts>
  <Company>AAMC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kmahon</dc:creator>
  <cp:keywords/>
  <dc:description/>
  <cp:lastModifiedBy>DHefner</cp:lastModifiedBy>
  <cp:revision>496</cp:revision>
  <cp:lastPrinted>2004-07-27T15:39:03Z</cp:lastPrinted>
  <dcterms:created xsi:type="dcterms:W3CDTF">2009-08-18T19:02:06Z</dcterms:created>
  <dcterms:modified xsi:type="dcterms:W3CDTF">2010-02-12T21:43:57Z</dcterms:modified>
</cp:coreProperties>
</file>