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597" r:id="rId3"/>
    <p:sldId id="567" r:id="rId4"/>
    <p:sldId id="578" r:id="rId5"/>
    <p:sldId id="582" r:id="rId6"/>
    <p:sldId id="591" r:id="rId7"/>
    <p:sldId id="564" r:id="rId8"/>
    <p:sldId id="586" r:id="rId9"/>
    <p:sldId id="573" r:id="rId10"/>
    <p:sldId id="579" r:id="rId11"/>
    <p:sldId id="577" r:id="rId12"/>
    <p:sldId id="575" r:id="rId13"/>
    <p:sldId id="569" r:id="rId14"/>
    <p:sldId id="596" r:id="rId15"/>
    <p:sldId id="589" r:id="rId16"/>
    <p:sldId id="566" r:id="rId17"/>
    <p:sldId id="565" r:id="rId18"/>
    <p:sldId id="581" r:id="rId19"/>
    <p:sldId id="525" r:id="rId20"/>
    <p:sldId id="588" r:id="rId21"/>
    <p:sldId id="568" r:id="rId22"/>
    <p:sldId id="583" r:id="rId23"/>
    <p:sldId id="594" r:id="rId24"/>
    <p:sldId id="598" r:id="rId25"/>
    <p:sldId id="606" r:id="rId26"/>
    <p:sldId id="523" r:id="rId27"/>
    <p:sldId id="607" r:id="rId28"/>
    <p:sldId id="599" r:id="rId29"/>
    <p:sldId id="603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8080"/>
    <a:srgbClr val="C0C0C0"/>
    <a:srgbClr val="DDDDDD"/>
    <a:srgbClr val="0099FF"/>
    <a:srgbClr val="D60093"/>
    <a:srgbClr val="CC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344" y="-198"/>
      </p:cViewPr>
      <p:guideLst>
        <p:guide orient="horz" pos="2160"/>
        <p:guide pos="288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1349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86" tIns="44794" rIns="89586" bIns="44794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05" y="0"/>
            <a:ext cx="310599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86" tIns="44794" rIns="89586" bIns="44794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8250"/>
            <a:ext cx="3031349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86" tIns="44794" rIns="89586" bIns="44794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05" y="8858250"/>
            <a:ext cx="310599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86" tIns="44794" rIns="89586" bIns="44794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/>
            </a:lvl1pPr>
          </a:lstStyle>
          <a:p>
            <a:pPr>
              <a:defRPr/>
            </a:pPr>
            <a:fld id="{91DA23CF-4F42-443B-BF3A-9C5811170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88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1349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86" tIns="44794" rIns="89586" bIns="44794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05" y="0"/>
            <a:ext cx="310599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86" tIns="44794" rIns="89586" bIns="44794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76275"/>
            <a:ext cx="4703763" cy="3527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756" y="4429125"/>
            <a:ext cx="515232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86" tIns="44794" rIns="89586" bIns="44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8250"/>
            <a:ext cx="3031349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86" tIns="44794" rIns="89586" bIns="44794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05" y="8858250"/>
            <a:ext cx="310599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86" tIns="44794" rIns="89586" bIns="44794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/>
            </a:lvl1pPr>
          </a:lstStyle>
          <a:p>
            <a:pPr>
              <a:defRPr/>
            </a:pPr>
            <a:fld id="{E620E39C-F9BD-442D-AA40-1A22EAFD7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584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7392C-CC80-4D2F-9F6E-0738FE85750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0E39C-F9BD-442D-AA40-1A22EAFD7D0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599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DC9006-E0DB-914C-B8FC-AE841A552E54}" type="slidenum">
              <a:rPr lang="en-US" sz="1200">
                <a:solidFill>
                  <a:prstClr val="black"/>
                </a:solidFill>
              </a:rPr>
              <a:pPr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774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</a:rPr>
              <a:t>GRU is top ten in the nation in AHA funding, and NUMBER ONE in the nation in funding per capita! </a:t>
            </a:r>
          </a:p>
          <a:p>
            <a:pPr defTabSz="931774" eaLnBrk="1" hangingPunct="1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defTabSz="931774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</a:rPr>
              <a:t>Last year, we hoped to raise $50,000. Having exceeded that number weeks before the scheduled date, we stretched the goal to $75,000.</a:t>
            </a:r>
          </a:p>
          <a:p>
            <a:pPr defTabSz="931774" eaLnBrk="1" hangingPunct="1">
              <a:defRPr/>
            </a:pPr>
            <a:endParaRPr lang="en-US" b="1" dirty="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defTabSz="931774" eaLnBrk="1" hangingPunct="1">
              <a:defRPr/>
            </a:pPr>
            <a:r>
              <a:rPr lang="en-US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</a:rPr>
              <a:t>We raised $116,911.88 MORE THAN DOUBLE our original goal!!! Let’s see how high we can raise the bar this year!</a:t>
            </a:r>
          </a:p>
          <a:p>
            <a:pPr defTabSz="931774" eaLnBrk="1" hangingPunct="1">
              <a:defRPr/>
            </a:pPr>
            <a:endParaRPr lang="en-US" b="1" dirty="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defTabSz="931774" eaLnBrk="1" hangingPunct="1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02D2-C757-4E14-A0C7-2DC87DAE9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856C-B5CD-45D7-9FAE-966728BBD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295400"/>
            <a:ext cx="1885950" cy="441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95400"/>
            <a:ext cx="5505450" cy="441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BAE9-3289-4258-9B34-0E4647817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3DDD-77FB-7545-BC85-644A6FBE8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5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5245-9480-2945-A134-35F12F912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6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AE9DA-F689-8241-AB7D-46E9FD0B2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D7321-3D08-0C4B-9187-62E25E019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3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D1BE-8065-7249-8F29-1C2B57FB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17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FFDB-0EED-4B41-A357-0465A340A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5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141C5-2D3A-F24E-A43C-D79853629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42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0646A-70E1-E946-9378-41AB81D0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031B-6E9C-4605-A8AB-106D5CF37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0D8DA-BCE8-6A43-BC06-D397112EF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2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47D93-3104-7C4B-BC83-587387176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72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6C944-DD2C-0645-8B2A-5242D1E4A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2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E9A58-BD46-4B95-B853-2E9A89151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657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657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EE0A-CCB6-47D6-9D04-149683573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82920-47F3-45AF-A481-E10340502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098A-CDA9-48E3-B5A1-035B0343B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4570-FE5B-45EA-9CE4-2BB137CA6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681C-6871-44B9-975C-EE46538CF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9CAB-1C5B-4795-8A4E-3A30A8495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2954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46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00CCB2E-D5EB-4B1D-8C82-43E6F80D1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9" descr="PPT Wav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1" descr="AHA_spot_blk+red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2638" y="381000"/>
            <a:ext cx="17827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Times New Roman" pitchFamily="18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Times New Roman" pitchFamily="18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Times New Roman" pitchFamily="18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55000"/>
        <a:buFont typeface="Monotype Sorts"/>
        <a:buChar char="u"/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2000" b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2000" b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2000" b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2000" b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20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466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eaLnBrk="0" hangingPunct="0"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3466"/>
                </a:solidFill>
              </a:defRPr>
            </a:lvl1pPr>
          </a:lstStyle>
          <a:p>
            <a:pPr eaLnBrk="0" hangingPunct="0">
              <a:defRPr/>
            </a:pPr>
            <a:fld id="{294BE054-2D61-A846-B5B9-14C3A3A337C6}" type="slidenum">
              <a:rPr lang="en-US" b="0">
                <a:latin typeface="Arial" charset="0"/>
              </a:rPr>
              <a:pPr eaLnBrk="0" hangingPunct="0">
                <a:defRPr/>
              </a:pPr>
              <a:t>‹#›</a:t>
            </a:fld>
            <a:endParaRPr lang="en-US" b="0">
              <a:latin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0" y="6400800"/>
            <a:ext cx="9144000" cy="304800"/>
            <a:chOff x="0" y="3984"/>
            <a:chExt cx="5760" cy="192"/>
          </a:xfrm>
        </p:grpSpPr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 flipH="1">
              <a:off x="0" y="3984"/>
              <a:ext cx="2352" cy="0"/>
            </a:xfrm>
            <a:prstGeom prst="line">
              <a:avLst/>
            </a:prstGeom>
            <a:noFill/>
            <a:ln w="3175">
              <a:solidFill>
                <a:srgbClr val="0034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0">
                <a:solidFill>
                  <a:srgbClr val="002664"/>
                </a:solidFill>
                <a:latin typeface="Arial" charset="0"/>
              </a:endParaRPr>
            </a:p>
          </p:txBody>
        </p:sp>
        <p:sp>
          <p:nvSpPr>
            <p:cNvPr id="1034" name="Line 15"/>
            <p:cNvSpPr>
              <a:spLocks noChangeShapeType="1"/>
            </p:cNvSpPr>
            <p:nvPr userDrawn="1"/>
          </p:nvSpPr>
          <p:spPr bwMode="auto">
            <a:xfrm flipH="1">
              <a:off x="0" y="4176"/>
              <a:ext cx="2352" cy="0"/>
            </a:xfrm>
            <a:prstGeom prst="line">
              <a:avLst/>
            </a:prstGeom>
            <a:noFill/>
            <a:ln w="3175">
              <a:solidFill>
                <a:srgbClr val="0034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0">
                <a:solidFill>
                  <a:srgbClr val="002664"/>
                </a:solidFill>
                <a:latin typeface="Arial" charset="0"/>
              </a:endParaRPr>
            </a:p>
          </p:txBody>
        </p:sp>
        <p:sp>
          <p:nvSpPr>
            <p:cNvPr id="1035" name="Line 18"/>
            <p:cNvSpPr>
              <a:spLocks noChangeShapeType="1"/>
            </p:cNvSpPr>
            <p:nvPr userDrawn="1"/>
          </p:nvSpPr>
          <p:spPr bwMode="auto">
            <a:xfrm flipH="1">
              <a:off x="3408" y="4176"/>
              <a:ext cx="2352" cy="0"/>
            </a:xfrm>
            <a:prstGeom prst="line">
              <a:avLst/>
            </a:prstGeom>
            <a:noFill/>
            <a:ln w="3175">
              <a:solidFill>
                <a:srgbClr val="0034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0">
                <a:solidFill>
                  <a:srgbClr val="002664"/>
                </a:solidFill>
                <a:latin typeface="Arial" charset="0"/>
              </a:endParaRPr>
            </a:p>
          </p:txBody>
        </p:sp>
      </p:grpSp>
      <p:sp>
        <p:nvSpPr>
          <p:cNvPr id="1031" name="Line 18"/>
          <p:cNvSpPr>
            <a:spLocks noChangeShapeType="1"/>
          </p:cNvSpPr>
          <p:nvPr userDrawn="1"/>
        </p:nvSpPr>
        <p:spPr bwMode="auto">
          <a:xfrm flipH="1">
            <a:off x="5410200" y="6400800"/>
            <a:ext cx="3581400" cy="0"/>
          </a:xfrm>
          <a:prstGeom prst="line">
            <a:avLst/>
          </a:prstGeom>
          <a:noFill/>
          <a:ln w="3175">
            <a:solidFill>
              <a:srgbClr val="003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="0">
              <a:solidFill>
                <a:srgbClr val="002664"/>
              </a:solidFill>
              <a:latin typeface="Arial" charset="0"/>
            </a:endParaRPr>
          </a:p>
        </p:txBody>
      </p:sp>
      <p:pic>
        <p:nvPicPr>
          <p:cNvPr id="1032" name="Picture 18" descr="gru_no_augusta_footer.t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41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4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4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4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4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4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46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46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46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46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rgbClr val="0034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rgbClr val="0034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rgbClr val="0034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34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34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34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34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34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34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/>
          <p:cNvSpPr txBox="1">
            <a:spLocks noChangeArrowheads="1"/>
          </p:cNvSpPr>
          <p:nvPr/>
        </p:nvSpPr>
        <p:spPr bwMode="auto">
          <a:xfrm>
            <a:off x="152400" y="179705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3600" dirty="0">
                <a:solidFill>
                  <a:schemeClr val="bg2"/>
                </a:solidFill>
                <a:latin typeface="Arial" charset="0"/>
              </a:rPr>
              <a:t>Connecting the Dots: One Man’s 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1066800" y="3678567"/>
            <a:ext cx="7848600" cy="28746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Management Information Forum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January, 2013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  <a:p>
            <a:pPr algn="r" eaLnBrk="0" hangingPunct="0">
              <a:spcBef>
                <a:spcPct val="50000"/>
              </a:spcBef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David 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S. Hefner, CEO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Georgia Regents </a:t>
            </a:r>
            <a:r>
              <a:rPr lang="en-US" dirty="0">
                <a:solidFill>
                  <a:schemeClr val="bg2"/>
                </a:solidFill>
                <a:latin typeface="Arial" charset="0"/>
              </a:rPr>
              <a:t>Medical 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Center</a:t>
            </a:r>
          </a:p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Georgia Regents Medical Associates</a:t>
            </a:r>
          </a:p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EVP for Clinical Affairs  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endParaRPr lang="en-US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1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SuperStock_1560R-2053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14600"/>
            <a:ext cx="441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7" descr="er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4762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5" descr="Coronary_artery_bypass_surgery_Image_657B-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152400" y="12954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4000" dirty="0">
                <a:solidFill>
                  <a:srgbClr val="000099"/>
                </a:solidFill>
              </a:rPr>
              <a:t>The Good Old Days: </a:t>
            </a:r>
            <a:r>
              <a:rPr lang="en-US" sz="4000" dirty="0" smtClean="0">
                <a:solidFill>
                  <a:srgbClr val="000099"/>
                </a:solidFill>
              </a:rPr>
              <a:t>Limited Choices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05050"/>
            <a:ext cx="6324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457200" y="12954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4000" dirty="0">
                <a:solidFill>
                  <a:srgbClr val="000099"/>
                </a:solidFill>
              </a:rPr>
              <a:t>Today’s New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C4570-FE5B-45EA-9CE4-2BB137CA6D9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828800"/>
            <a:ext cx="50292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390650"/>
            <a:ext cx="70199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C4570-FE5B-45EA-9CE4-2BB137CA6D9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2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9" descr="1213715313739_Dr%20Deutch%20in%20Southside%20Cath%20Lab%20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6934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Oval 3"/>
          <p:cNvSpPr>
            <a:spLocks noChangeArrowheads="1"/>
          </p:cNvSpPr>
          <p:nvPr/>
        </p:nvSpPr>
        <p:spPr bwMode="auto">
          <a:xfrm>
            <a:off x="5181600" y="2057400"/>
            <a:ext cx="2133600" cy="20574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1430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4000" dirty="0" smtClean="0">
                <a:solidFill>
                  <a:srgbClr val="000099"/>
                </a:solidFill>
              </a:rPr>
              <a:t>Real-Time Coronary Angiography</a:t>
            </a:r>
            <a:endParaRPr lang="en-US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Oval 4"/>
          <p:cNvSpPr>
            <a:spLocks noChangeArrowheads="1"/>
          </p:cNvSpPr>
          <p:nvPr/>
        </p:nvSpPr>
        <p:spPr bwMode="auto">
          <a:xfrm>
            <a:off x="3505200" y="1524000"/>
            <a:ext cx="685800" cy="838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3505200" y="1524000"/>
            <a:ext cx="685800" cy="838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39" name="Group 6"/>
          <p:cNvGrpSpPr>
            <a:grpSpLocks/>
          </p:cNvGrpSpPr>
          <p:nvPr/>
        </p:nvGrpSpPr>
        <p:grpSpPr bwMode="auto">
          <a:xfrm>
            <a:off x="-76200" y="0"/>
            <a:ext cx="9220200" cy="6858000"/>
            <a:chOff x="-48" y="0"/>
            <a:chExt cx="5808" cy="4320"/>
          </a:xfrm>
        </p:grpSpPr>
        <p:pic>
          <p:nvPicPr>
            <p:cNvPr id="9114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42" name="Rectangle 5"/>
            <p:cNvSpPr>
              <a:spLocks noChangeArrowheads="1"/>
            </p:cNvSpPr>
            <p:nvPr/>
          </p:nvSpPr>
          <p:spPr bwMode="auto">
            <a:xfrm>
              <a:off x="-48" y="0"/>
              <a:ext cx="1536" cy="38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3505200" y="1600200"/>
            <a:ext cx="685800" cy="838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5" name="Group 19"/>
          <p:cNvGrpSpPr>
            <a:grpSpLocks/>
          </p:cNvGrpSpPr>
          <p:nvPr/>
        </p:nvGrpSpPr>
        <p:grpSpPr bwMode="auto">
          <a:xfrm>
            <a:off x="0" y="1828800"/>
            <a:ext cx="6400800" cy="4752975"/>
            <a:chOff x="0" y="576"/>
            <a:chExt cx="4032" cy="3570"/>
          </a:xfrm>
        </p:grpSpPr>
        <p:pic>
          <p:nvPicPr>
            <p:cNvPr id="93188" name="Picture 13" descr="Heart-Diseases-365---1-7663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576"/>
              <a:ext cx="2736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89" name="Picture 5" descr="ideopathic-cardiomyopathy-l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76"/>
              <a:ext cx="2460" cy="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905" name="Picture 17" descr="xin_0012013114021531392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522788"/>
            <a:ext cx="304800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81000" y="10668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4000">
                <a:solidFill>
                  <a:srgbClr val="000099"/>
                </a:solidFill>
              </a:rPr>
              <a:t>Preparing for Cardiomyopathy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ChangeArrowheads="1"/>
          </p:cNvSpPr>
          <p:nvPr/>
        </p:nvSpPr>
        <p:spPr bwMode="auto">
          <a:xfrm>
            <a:off x="609600" y="1066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70000"/>
              </a:lnSpc>
            </a:pPr>
            <a:r>
              <a:rPr lang="en-US" sz="4400">
                <a:solidFill>
                  <a:srgbClr val="000099"/>
                </a:solidFill>
              </a:rPr>
              <a:t>Post-MI Protocol (with a twist)</a:t>
            </a:r>
          </a:p>
        </p:txBody>
      </p:sp>
      <p:grpSp>
        <p:nvGrpSpPr>
          <p:cNvPr id="60439" name="Group 23"/>
          <p:cNvGrpSpPr>
            <a:grpSpLocks/>
          </p:cNvGrpSpPr>
          <p:nvPr/>
        </p:nvGrpSpPr>
        <p:grpSpPr bwMode="auto">
          <a:xfrm>
            <a:off x="3810000" y="4648200"/>
            <a:ext cx="4402138" cy="2209800"/>
            <a:chOff x="2400" y="2928"/>
            <a:chExt cx="2773" cy="1392"/>
          </a:xfrm>
        </p:grpSpPr>
        <p:pic>
          <p:nvPicPr>
            <p:cNvPr id="95249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2928"/>
              <a:ext cx="1149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50" name="Text Box 11"/>
            <p:cNvSpPr txBox="1">
              <a:spLocks noChangeArrowheads="1"/>
            </p:cNvSpPr>
            <p:nvPr/>
          </p:nvSpPr>
          <p:spPr bwMode="auto">
            <a:xfrm>
              <a:off x="3350" y="3686"/>
              <a:ext cx="182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2"/>
                  </a:solidFill>
                  <a:latin typeface="Arial" charset="0"/>
                </a:rPr>
                <a:t>Applied Research project to ward off Alzheimer's </a:t>
              </a:r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0" y="1752600"/>
            <a:ext cx="10591800" cy="3667125"/>
            <a:chOff x="0" y="1104"/>
            <a:chExt cx="6672" cy="2310"/>
          </a:xfrm>
        </p:grpSpPr>
        <p:sp>
          <p:nvSpPr>
            <p:cNvPr id="95236" name="Text Box 10"/>
            <p:cNvSpPr txBox="1">
              <a:spLocks noChangeArrowheads="1"/>
            </p:cNvSpPr>
            <p:nvPr/>
          </p:nvSpPr>
          <p:spPr bwMode="auto">
            <a:xfrm>
              <a:off x="3686" y="2870"/>
              <a:ext cx="2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bg2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grpSp>
          <p:nvGrpSpPr>
            <p:cNvPr id="95237" name="Group 21"/>
            <p:cNvGrpSpPr>
              <a:grpSpLocks/>
            </p:cNvGrpSpPr>
            <p:nvPr/>
          </p:nvGrpSpPr>
          <p:grpSpPr bwMode="auto">
            <a:xfrm>
              <a:off x="0" y="1104"/>
              <a:ext cx="6672" cy="2310"/>
              <a:chOff x="0" y="1104"/>
              <a:chExt cx="6672" cy="2310"/>
            </a:xfrm>
          </p:grpSpPr>
          <p:pic>
            <p:nvPicPr>
              <p:cNvPr id="95238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1968"/>
                <a:ext cx="1446" cy="1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239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88" y="1104"/>
                <a:ext cx="1092" cy="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240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60" y="1104"/>
                <a:ext cx="1284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241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24" y="2256"/>
                <a:ext cx="1440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242" name="Text Box 14"/>
              <p:cNvSpPr txBox="1">
                <a:spLocks noChangeArrowheads="1"/>
              </p:cNvSpPr>
              <p:nvPr/>
            </p:nvSpPr>
            <p:spPr bwMode="auto">
              <a:xfrm>
                <a:off x="854" y="164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95243" name="Text Box 15"/>
              <p:cNvSpPr txBox="1">
                <a:spLocks noChangeArrowheads="1"/>
              </p:cNvSpPr>
              <p:nvPr/>
            </p:nvSpPr>
            <p:spPr bwMode="auto">
              <a:xfrm>
                <a:off x="2832" y="164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95244" name="Text Box 16"/>
              <p:cNvSpPr txBox="1">
                <a:spLocks noChangeArrowheads="1"/>
              </p:cNvSpPr>
              <p:nvPr/>
            </p:nvSpPr>
            <p:spPr bwMode="auto">
              <a:xfrm>
                <a:off x="5040" y="164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95245" name="Rectangle 3"/>
              <p:cNvSpPr>
                <a:spLocks noChangeArrowheads="1"/>
              </p:cNvSpPr>
              <p:nvPr/>
            </p:nvSpPr>
            <p:spPr bwMode="auto">
              <a:xfrm>
                <a:off x="0" y="3168"/>
                <a:ext cx="182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7" tIns="44450" rIns="90487" bIns="44450"/>
              <a:lstStyle/>
              <a:p>
                <a:pPr marL="228600" indent="-228600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ü"/>
                </a:pPr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Prevent clots in arteries</a:t>
                </a:r>
              </a:p>
            </p:txBody>
          </p:sp>
          <p:sp>
            <p:nvSpPr>
              <p:cNvPr id="95246" name="Rectangle 3"/>
              <p:cNvSpPr>
                <a:spLocks noChangeArrowheads="1"/>
              </p:cNvSpPr>
              <p:nvPr/>
            </p:nvSpPr>
            <p:spPr bwMode="auto">
              <a:xfrm>
                <a:off x="1392" y="1872"/>
                <a:ext cx="1536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7" tIns="44450" rIns="90487" bIns="44450"/>
              <a:lstStyle/>
              <a:p>
                <a:pPr marL="228600" indent="-228600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None/>
                </a:pPr>
                <a:endParaRPr lang="en-US" sz="1400">
                  <a:solidFill>
                    <a:schemeClr val="bg2"/>
                  </a:solidFill>
                  <a:latin typeface="Arial" charset="0"/>
                </a:endParaRPr>
              </a:p>
              <a:p>
                <a:pPr marL="228600" indent="-228600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ü"/>
                </a:pPr>
                <a:r>
                  <a:rPr lang="en-US" sz="1400">
                    <a:solidFill>
                      <a:schemeClr val="bg2"/>
                    </a:solidFill>
                    <a:latin typeface="Symbol" pitchFamily="18" charset="2"/>
                  </a:rPr>
                  <a:t>b</a:t>
                </a:r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-blockers slow heart, </a:t>
                </a:r>
                <a:br>
                  <a:rPr lang="en-US" sz="1400">
                    <a:solidFill>
                      <a:schemeClr val="bg2"/>
                    </a:solidFill>
                    <a:latin typeface="Arial" charset="0"/>
                  </a:rPr>
                </a:br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decrease need for blood</a:t>
                </a:r>
              </a:p>
            </p:txBody>
          </p:sp>
          <p:sp>
            <p:nvSpPr>
              <p:cNvPr id="95247" name="Rectangle 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14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7" tIns="44450" rIns="90487" bIns="44450"/>
              <a:lstStyle/>
              <a:p>
                <a:pPr marL="228600" indent="-228600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ü"/>
                </a:pPr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ACE Inhibitors </a:t>
                </a:r>
                <a:br>
                  <a:rPr lang="en-US" sz="1400">
                    <a:solidFill>
                      <a:schemeClr val="bg2"/>
                    </a:solidFill>
                    <a:latin typeface="Arial" charset="0"/>
                  </a:rPr>
                </a:br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lower blood pressure</a:t>
                </a:r>
              </a:p>
            </p:txBody>
          </p:sp>
          <p:sp>
            <p:nvSpPr>
              <p:cNvPr id="95248" name="Rectangle 3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249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7" tIns="44450" rIns="90487" bIns="44450"/>
              <a:lstStyle/>
              <a:p>
                <a:pPr marL="228600" indent="-228600"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ü"/>
                </a:pPr>
                <a:r>
                  <a:rPr lang="en-US" sz="1400">
                    <a:solidFill>
                      <a:schemeClr val="bg2"/>
                    </a:solidFill>
                    <a:latin typeface="Arial" charset="0"/>
                  </a:rPr>
                  <a:t>Statins lower cholesterol</a:t>
                </a:r>
                <a:endParaRPr lang="en-US" sz="1400" i="1">
                  <a:solidFill>
                    <a:srgbClr val="FF6699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1074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05000"/>
            <a:ext cx="41910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7" descr="prayer_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350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657600" y="33528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4000">
                <a:solidFill>
                  <a:srgbClr val="000099"/>
                </a:solidFill>
              </a:rPr>
              <a:t>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8"/>
          <p:cNvGrpSpPr>
            <a:grpSpLocks/>
          </p:cNvGrpSpPr>
          <p:nvPr/>
        </p:nvGrpSpPr>
        <p:grpSpPr bwMode="auto">
          <a:xfrm>
            <a:off x="152400" y="914400"/>
            <a:ext cx="4495800" cy="5805488"/>
            <a:chOff x="1200" y="576"/>
            <a:chExt cx="2832" cy="3657"/>
          </a:xfrm>
        </p:grpSpPr>
        <p:pic>
          <p:nvPicPr>
            <p:cNvPr id="17411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" y="576"/>
              <a:ext cx="2828" cy="3657"/>
            </a:xfrm>
            <a:prstGeom prst="rect">
              <a:avLst/>
            </a:prstGeom>
            <a:noFill/>
            <a:ln w="28575" cap="sq" algn="ctr">
              <a:noFill/>
              <a:miter lim="800000"/>
              <a:headEnd/>
              <a:tailEnd/>
            </a:ln>
          </p:spPr>
        </p:pic>
        <p:pic>
          <p:nvPicPr>
            <p:cNvPr id="17412" name="Picture 17" descr="U.S. Masters Swimming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0" y="3744"/>
              <a:ext cx="28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0" name="Text Box 19"/>
          <p:cNvSpPr txBox="1">
            <a:spLocks noChangeArrowheads="1"/>
          </p:cNvSpPr>
          <p:nvPr/>
        </p:nvSpPr>
        <p:spPr bwMode="auto">
          <a:xfrm>
            <a:off x="4895850" y="2193925"/>
            <a:ext cx="41719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u="sng" dirty="0">
                <a:solidFill>
                  <a:schemeClr val="bg2"/>
                </a:solidFill>
                <a:latin typeface="Arial" charset="0"/>
              </a:rPr>
              <a:t>Vital Statistics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Age = 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58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Married</a:t>
            </a:r>
          </a:p>
          <a:p>
            <a:pPr marL="228600" indent="-228600">
              <a:buFontTx/>
              <a:buChar char="•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2 Daughters; 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4 grandchildren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228600" indent="-228600">
              <a:buFontTx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Competitive </a:t>
            </a:r>
            <a:r>
              <a:rPr lang="en-US" dirty="0">
                <a:solidFill>
                  <a:schemeClr val="bg2"/>
                </a:solidFill>
                <a:latin typeface="Arial" charset="0"/>
              </a:rPr>
              <a:t>swimmer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C4570-FE5B-45EA-9CE4-2BB137CA6D9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4" descr="Bumpy Jones 2008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3" descr="Butterfly 2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6200"/>
            <a:ext cx="464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520" name="Group 8"/>
          <p:cNvGrpSpPr>
            <a:grpSpLocks/>
          </p:cNvGrpSpPr>
          <p:nvPr/>
        </p:nvGrpSpPr>
        <p:grpSpPr bwMode="auto">
          <a:xfrm>
            <a:off x="0" y="1143000"/>
            <a:ext cx="9220200" cy="5791200"/>
            <a:chOff x="0" y="720"/>
            <a:chExt cx="5808" cy="3648"/>
          </a:xfrm>
        </p:grpSpPr>
        <p:pic>
          <p:nvPicPr>
            <p:cNvPr id="99332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784"/>
              <a:ext cx="2928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333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0" y="720"/>
              <a:ext cx="2688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4" name="Rectangle 6"/>
            <p:cNvSpPr>
              <a:spLocks noChangeArrowheads="1"/>
            </p:cNvSpPr>
            <p:nvPr/>
          </p:nvSpPr>
          <p:spPr bwMode="auto">
            <a:xfrm>
              <a:off x="3120" y="1440"/>
              <a:ext cx="2544" cy="144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5" name="Rectangle 8"/>
            <p:cNvSpPr>
              <a:spLocks noChangeArrowheads="1"/>
            </p:cNvSpPr>
            <p:nvPr/>
          </p:nvSpPr>
          <p:spPr bwMode="auto">
            <a:xfrm>
              <a:off x="0" y="3648"/>
              <a:ext cx="2832" cy="144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C4570-FE5B-45EA-9CE4-2BB137CA6D9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267200"/>
            <a:ext cx="7543800" cy="685800"/>
          </a:xfrm>
        </p:spPr>
        <p:txBody>
          <a:bodyPr/>
          <a:lstStyle/>
          <a:p>
            <a:pPr algn="ctr"/>
            <a:r>
              <a:rPr lang="en-US" sz="4000" i="1" dirty="0" smtClean="0"/>
              <a:t>“Maybe in 10 years we will know why something like this happens to people like you”</a:t>
            </a:r>
          </a:p>
        </p:txBody>
      </p:sp>
      <p:sp>
        <p:nvSpPr>
          <p:cNvPr id="101379" name="Text Box 7"/>
          <p:cNvSpPr txBox="1">
            <a:spLocks noChangeArrowheads="1"/>
          </p:cNvSpPr>
          <p:nvPr/>
        </p:nvSpPr>
        <p:spPr bwMode="auto">
          <a:xfrm>
            <a:off x="1657350" y="1187450"/>
            <a:ext cx="53530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4000">
                <a:solidFill>
                  <a:srgbClr val="000099"/>
                </a:solidFill>
              </a:rPr>
              <a:t>Why is Research Key?</a:t>
            </a:r>
          </a:p>
        </p:txBody>
      </p:sp>
      <p:pic>
        <p:nvPicPr>
          <p:cNvPr id="79878" name="Picture 6" descr="http://t3.gstatic.com/images?q=tbn:ANd9GcSlW8qtFFDjEU1Zq_Em0zjNYbj9GoEs-ZJ9zU05uUoNgg2Wy8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917701"/>
            <a:ext cx="455295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228600" y="6136957"/>
            <a:ext cx="8763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00" b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Age-adjusted death rates for CHD, stroke, lung and breast for white and black females  </a:t>
            </a:r>
            <a:r>
              <a:rPr lang="en-US" sz="1100" b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(</a:t>
            </a:r>
            <a:r>
              <a:rPr lang="en-US" sz="1400" b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/>
                <a:cs typeface="ＭＳ Ｐゴシック"/>
              </a:rPr>
              <a:t>United States: 2004).  </a:t>
            </a:r>
            <a:r>
              <a:rPr lang="en-US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/>
                <a:cs typeface="ＭＳ Ｐゴシック"/>
              </a:rPr>
              <a:t>Source: NCHS and NHLBI.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381000" y="1752600"/>
          <a:ext cx="845820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Chart" r:id="rId4" imgW="5779911" imgH="2878667" progId="Excel.Sheet.8">
                  <p:embed/>
                </p:oleObj>
              </mc:Choice>
              <mc:Fallback>
                <p:oleObj name="Chart" r:id="rId4" imgW="5779911" imgH="2878667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8458200" cy="410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TextBox 3"/>
          <p:cNvSpPr txBox="1">
            <a:spLocks noChangeArrowheads="1"/>
          </p:cNvSpPr>
          <p:nvPr/>
        </p:nvSpPr>
        <p:spPr bwMode="auto">
          <a:xfrm>
            <a:off x="1447800" y="838200"/>
            <a:ext cx="6096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3600" dirty="0">
                <a:solidFill>
                  <a:srgbClr val="000099"/>
                </a:solidFill>
                <a:ea typeface="ＭＳ Ｐゴシック"/>
                <a:cs typeface="ＭＳ Ｐゴシック"/>
              </a:rPr>
              <a:t>Bigger than </a:t>
            </a:r>
            <a:r>
              <a:rPr lang="en-US" sz="3600" dirty="0" smtClean="0">
                <a:solidFill>
                  <a:srgbClr val="000099"/>
                </a:solidFill>
                <a:ea typeface="ＭＳ Ｐゴシック"/>
                <a:cs typeface="ＭＳ Ｐゴシック"/>
              </a:rPr>
              <a:t>Cancer…</a:t>
            </a:r>
            <a:endParaRPr lang="en-US" sz="3600" dirty="0">
              <a:solidFill>
                <a:srgbClr val="000099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C4570-FE5B-45EA-9CE4-2BB137CA6D9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ritholtz.com/blog/wp-content/uploads/2012/09/dferer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620000" cy="541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838200"/>
            <a:ext cx="8077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3600" dirty="0" smtClean="0">
                <a:solidFill>
                  <a:srgbClr val="000099"/>
                </a:solidFill>
                <a:ea typeface="ＭＳ Ｐゴシック"/>
                <a:cs typeface="ＭＳ Ｐゴシック"/>
              </a:rPr>
              <a:t>…And Having a Dramatic Impact</a:t>
            </a:r>
            <a:endParaRPr lang="en-US" sz="3600" dirty="0">
              <a:solidFill>
                <a:srgbClr val="000099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C4570-FE5B-45EA-9CE4-2BB137CA6D9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57" y="2895600"/>
            <a:ext cx="5044057" cy="324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52" y="1600200"/>
            <a:ext cx="4219048" cy="4980953"/>
          </a:xfrm>
          <a:prstGeom prst="rect">
            <a:avLst/>
          </a:prstGeom>
        </p:spPr>
      </p:pic>
      <p:sp>
        <p:nvSpPr>
          <p:cNvPr id="105473" name="AutoShape 6"/>
          <p:cNvSpPr>
            <a:spLocks noChangeArrowheads="1"/>
          </p:cNvSpPr>
          <p:nvPr/>
        </p:nvSpPr>
        <p:spPr bwMode="auto">
          <a:xfrm rot="20575218">
            <a:off x="2118639" y="960541"/>
            <a:ext cx="4725283" cy="1730994"/>
          </a:xfrm>
          <a:prstGeom prst="curvedDownArrow">
            <a:avLst>
              <a:gd name="adj1" fmla="val 56055"/>
              <a:gd name="adj2" fmla="val 8128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20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7924800" cy="762000"/>
          </a:xfrm>
        </p:spPr>
        <p:txBody>
          <a:bodyPr/>
          <a:lstStyle/>
          <a:p>
            <a:pPr algn="ctr"/>
            <a:r>
              <a:rPr lang="en-US" sz="4000" smtClean="0"/>
              <a:t>So What is the Moral of this Story?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419600"/>
          </a:xfrm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Eat well…?</a:t>
            </a:r>
          </a:p>
          <a:p>
            <a:pPr marL="457200" indent="-4572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Exercise vigorously…?</a:t>
            </a:r>
          </a:p>
          <a:p>
            <a:pPr marL="457200" indent="-4572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Listen to your wife…?</a:t>
            </a:r>
          </a:p>
          <a:p>
            <a:pPr marL="514350" indent="-51435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hlink"/>
                </a:solidFill>
              </a:rPr>
              <a:t>Contribute to the American Heart Association?</a:t>
            </a:r>
          </a:p>
          <a:p>
            <a:pPr marL="514350" indent="-51435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hlink"/>
                </a:solidFill>
              </a:rPr>
              <a:t>The correct answer is “All of the Above”!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200">
                <a:latin typeface="Arial" charset="0"/>
                <a:ea typeface="ＭＳ Ｐゴシック" charset="0"/>
                <a:cs typeface="ＭＳ Ｐゴシック" charset="0"/>
              </a:rPr>
              <a:t>Updates: Coming Events</a:t>
            </a:r>
            <a:endParaRPr lang="en-US" sz="2400">
              <a:solidFill>
                <a:srgbClr val="F0AB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3200">
                <a:solidFill>
                  <a:srgbClr val="0034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rgbClr val="0034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rgbClr val="0034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0034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0034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0034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0034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0034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003466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 typeface="Times" charset="0"/>
              <a:buNone/>
            </a:pPr>
            <a:r>
              <a:rPr lang="en-US" sz="4000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American Heart Association Heart Walk</a:t>
            </a:r>
            <a:endParaRPr lang="en-US" sz="4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0" y="1905000"/>
            <a:ext cx="2806450" cy="2104838"/>
          </a:xfrm>
          <a:prstGeom prst="rect">
            <a:avLst/>
          </a:prstGeom>
        </p:spPr>
      </p:pic>
      <p:pic>
        <p:nvPicPr>
          <p:cNvPr id="27" name="Picture 26" descr="PICT0003[1]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-5314" r="18676" b="5314"/>
          <a:stretch/>
        </p:blipFill>
        <p:spPr>
          <a:xfrm>
            <a:off x="3505200" y="1793706"/>
            <a:ext cx="2680940" cy="2702094"/>
          </a:xfrm>
          <a:prstGeom prst="rect">
            <a:avLst/>
          </a:prstGeom>
        </p:spPr>
      </p:pic>
      <p:pic>
        <p:nvPicPr>
          <p:cNvPr id="28" name="Picture 27" descr="pow_3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4267200" cy="3606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1096016">
            <a:off x="859891" y="4182171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Help us beat </a:t>
            </a:r>
          </a:p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last year’s total</a:t>
            </a:r>
          </a:p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$117,000!!!</a:t>
            </a:r>
            <a:endParaRPr lang="en-US" sz="32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4205" y="4759404"/>
            <a:ext cx="38301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4800" dirty="0" smtClean="0">
                <a:solidFill>
                  <a:srgbClr val="FF0000"/>
                </a:solidFill>
                <a:latin typeface="Calibri"/>
                <a:cs typeface="Calibri"/>
              </a:rPr>
              <a:t>March 9, 2013</a:t>
            </a:r>
            <a:endParaRPr lang="en-US" sz="4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0" hangingPunct="0"/>
            <a:r>
              <a:rPr lang="en-US" sz="1800" b="0" dirty="0" smtClean="0">
                <a:solidFill>
                  <a:srgbClr val="002664"/>
                </a:solidFill>
                <a:latin typeface="Arial" charset="0"/>
              </a:rPr>
              <a:t>North Augusta </a:t>
            </a:r>
            <a:r>
              <a:rPr lang="en-US" sz="1800" b="0" dirty="0" err="1" smtClean="0">
                <a:solidFill>
                  <a:srgbClr val="002664"/>
                </a:solidFill>
                <a:latin typeface="Arial" charset="0"/>
              </a:rPr>
              <a:t>Greeneway</a:t>
            </a:r>
            <a:endParaRPr lang="en-US" sz="1800" dirty="0">
              <a:solidFill>
                <a:srgbClr val="002664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828800"/>
            <a:ext cx="2590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US" sz="2400" b="0" dirty="0" smtClean="0">
                <a:solidFill>
                  <a:srgbClr val="002664"/>
                </a:solidFill>
                <a:latin typeface="Calibri" charset="0"/>
                <a:cs typeface="Calibri" charset="0"/>
              </a:rPr>
              <a:t>We are top ten </a:t>
            </a:r>
            <a:r>
              <a:rPr lang="en-US" sz="2400" b="0" dirty="0">
                <a:solidFill>
                  <a:srgbClr val="002664"/>
                </a:solidFill>
                <a:latin typeface="Calibri" charset="0"/>
                <a:cs typeface="Calibri" charset="0"/>
              </a:rPr>
              <a:t>in the nation in AHA funding, </a:t>
            </a:r>
            <a:endParaRPr lang="en-US" sz="2400" b="0" dirty="0" smtClean="0">
              <a:solidFill>
                <a:srgbClr val="002664"/>
              </a:solidFill>
              <a:latin typeface="Calibri" charset="0"/>
              <a:cs typeface="Calibri" charset="0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US" sz="2400" b="0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NUMBER </a:t>
            </a:r>
            <a:r>
              <a:rPr lang="en-US" sz="2400" b="0" dirty="0">
                <a:solidFill>
                  <a:srgbClr val="FF0000"/>
                </a:solidFill>
                <a:latin typeface="Calibri" charset="0"/>
                <a:cs typeface="Calibri" charset="0"/>
              </a:rPr>
              <a:t>ONE </a:t>
            </a:r>
            <a:r>
              <a:rPr lang="en-US" sz="2400" b="0" dirty="0">
                <a:solidFill>
                  <a:srgbClr val="002664"/>
                </a:solidFill>
                <a:latin typeface="Calibri" charset="0"/>
                <a:cs typeface="Calibri" charset="0"/>
              </a:rPr>
              <a:t>in the nation in funding per capita! </a:t>
            </a:r>
          </a:p>
          <a:p>
            <a:pPr eaLnBrk="0" hangingPunct="0">
              <a:spcBef>
                <a:spcPts val="600"/>
              </a:spcBef>
            </a:pPr>
            <a:endParaRPr lang="en-US" sz="2400" b="0" dirty="0">
              <a:solidFill>
                <a:srgbClr val="002664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FC5245-9480-2945-A134-35F12F912D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153400" cy="762000"/>
          </a:xfrm>
        </p:spPr>
        <p:txBody>
          <a:bodyPr/>
          <a:lstStyle/>
          <a:p>
            <a:pPr algn="ctr"/>
            <a:r>
              <a:rPr lang="en-US" sz="4000" dirty="0" smtClean="0"/>
              <a:t>Our 2010 Heart Walk Team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2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76600"/>
            <a:ext cx="8153400" cy="762000"/>
          </a:xfrm>
        </p:spPr>
        <p:txBody>
          <a:bodyPr/>
          <a:lstStyle/>
          <a:p>
            <a:pPr algn="ctr"/>
            <a:r>
              <a:rPr lang="en-US" sz="7200" dirty="0" smtClean="0"/>
              <a:t>Looking Forward to Seeing You There</a:t>
            </a:r>
            <a:endParaRPr lang="en-US" sz="7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692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GERD%20Chest%20pain%20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14400" y="1419225"/>
            <a:ext cx="73533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chest_p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44958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0" y="685800"/>
            <a:ext cx="8153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70000"/>
              </a:lnSpc>
            </a:pPr>
            <a:endParaRPr lang="en-US" sz="4000">
              <a:solidFill>
                <a:srgbClr val="000099"/>
              </a:solidFill>
            </a:endParaRPr>
          </a:p>
          <a:p>
            <a:pPr eaLnBrk="0" hangingPunct="0">
              <a:lnSpc>
                <a:spcPct val="70000"/>
              </a:lnSpc>
            </a:pPr>
            <a:r>
              <a:rPr lang="en-US" sz="4000">
                <a:solidFill>
                  <a:srgbClr val="000099"/>
                </a:solidFill>
              </a:rPr>
              <a:t>At age 47, on a Saturday morning…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Picture 4" descr="DSCF0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23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1355725" y="1843088"/>
            <a:ext cx="1920875" cy="2119312"/>
            <a:chOff x="854" y="1161"/>
            <a:chExt cx="1210" cy="1335"/>
          </a:xfrm>
        </p:grpSpPr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854" y="1161"/>
              <a:ext cx="1210" cy="63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Note: </a:t>
              </a:r>
              <a:br>
                <a:rPr lang="en-US">
                  <a:solidFill>
                    <a:schemeClr val="bg2"/>
                  </a:solidFill>
                </a:rPr>
              </a:br>
              <a:r>
                <a:rPr lang="en-US">
                  <a:solidFill>
                    <a:schemeClr val="bg2"/>
                  </a:solidFill>
                </a:rPr>
                <a:t>Heart-healthy red wine</a:t>
              </a:r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>
              <a:off x="1296" y="1776"/>
              <a:ext cx="384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2" name="Rectangle 2"/>
          <p:cNvSpPr>
            <a:spLocks noChangeArrowheads="1"/>
          </p:cNvSpPr>
          <p:nvPr/>
        </p:nvSpPr>
        <p:spPr bwMode="auto">
          <a:xfrm rot="772028">
            <a:off x="1447800" y="518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eaLnBrk="0" hangingPunct="0">
              <a:lnSpc>
                <a:spcPct val="70000"/>
              </a:lnSpc>
            </a:pPr>
            <a:r>
              <a:rPr lang="en-US" sz="27700">
                <a:solidFill>
                  <a:srgbClr val="CB0202"/>
                </a:solidFill>
              </a:rPr>
              <a:t>911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7526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4953000" cy="4114800"/>
          </a:xfrm>
        </p:spPr>
        <p:txBody>
          <a:bodyPr/>
          <a:lstStyle/>
          <a:p>
            <a:pPr marL="609600" indent="-609600" defTabSz="457200">
              <a:lnSpc>
                <a:spcPct val="80000"/>
              </a:lnSpc>
              <a:buFontTx/>
              <a:buAutoNum type="arabicPeriod"/>
            </a:pPr>
            <a:r>
              <a:rPr lang="en-US" i="1" dirty="0" smtClean="0"/>
              <a:t>Plaque accumulates</a:t>
            </a:r>
            <a:r>
              <a:rPr lang="en-US" dirty="0" smtClean="0"/>
              <a:t> </a:t>
            </a:r>
          </a:p>
          <a:p>
            <a:pPr marL="914400" lvl="1" indent="-279400" defTabSz="457200">
              <a:lnSpc>
                <a:spcPct val="80000"/>
              </a:lnSpc>
            </a:pPr>
            <a:r>
              <a:rPr lang="en-US" sz="2400" b="0" dirty="0" smtClean="0"/>
              <a:t>chronic buildup of porridge-like fats-atherosclerosis</a:t>
            </a:r>
            <a:r>
              <a:rPr lang="en-US" dirty="0" smtClean="0"/>
              <a:t> </a:t>
            </a:r>
          </a:p>
          <a:p>
            <a:pPr marL="1168400" lvl="1" indent="-533400" defTabSz="457200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609600" indent="-609600" defTabSz="457200">
              <a:lnSpc>
                <a:spcPct val="80000"/>
              </a:lnSpc>
              <a:buFontTx/>
              <a:buAutoNum type="arabicPeriod"/>
            </a:pPr>
            <a:r>
              <a:rPr lang="en-US" i="1" dirty="0" smtClean="0"/>
              <a:t>Plaque ruptures</a:t>
            </a:r>
            <a:r>
              <a:rPr lang="en-US" dirty="0" smtClean="0"/>
              <a:t> </a:t>
            </a:r>
          </a:p>
          <a:p>
            <a:pPr marL="914400" lvl="1" indent="-279400" defTabSz="457200">
              <a:lnSpc>
                <a:spcPct val="80000"/>
              </a:lnSpc>
            </a:pPr>
            <a:r>
              <a:rPr lang="en-US" sz="2400" b="0" dirty="0" smtClean="0"/>
              <a:t>rapid formation of a thrombus or blood clot</a:t>
            </a:r>
          </a:p>
          <a:p>
            <a:pPr marL="1168400" lvl="1" indent="-533400" defTabSz="457200">
              <a:lnSpc>
                <a:spcPct val="80000"/>
              </a:lnSpc>
              <a:buFontTx/>
              <a:buNone/>
            </a:pPr>
            <a:endParaRPr lang="en-US" sz="2400" b="0" dirty="0" smtClean="0"/>
          </a:p>
          <a:p>
            <a:pPr marL="609600" indent="-609600" defTabSz="457200">
              <a:lnSpc>
                <a:spcPct val="80000"/>
              </a:lnSpc>
              <a:buFontTx/>
              <a:buAutoNum type="arabicPeriod"/>
            </a:pPr>
            <a:r>
              <a:rPr lang="en-US" i="1" dirty="0" smtClean="0"/>
              <a:t>Blood supply stops</a:t>
            </a:r>
            <a:endParaRPr lang="en-US" dirty="0" smtClean="0"/>
          </a:p>
          <a:p>
            <a:pPr marL="609600" indent="-609600" defTabSz="457200">
              <a:lnSpc>
                <a:spcPct val="80000"/>
              </a:lnSpc>
            </a:pPr>
            <a:endParaRPr lang="en-US" dirty="0" smtClean="0"/>
          </a:p>
          <a:p>
            <a:pPr marL="609600" indent="-609600" defTabSz="457200">
              <a:lnSpc>
                <a:spcPct val="80000"/>
              </a:lnSpc>
              <a:buFontTx/>
              <a:buAutoNum type="arabicPeriod" startAt="4"/>
            </a:pPr>
            <a:r>
              <a:rPr lang="en-US" i="1" dirty="0" smtClean="0"/>
              <a:t>Muscle dies</a:t>
            </a:r>
          </a:p>
        </p:txBody>
      </p:sp>
      <p:pic>
        <p:nvPicPr>
          <p:cNvPr id="7270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05000"/>
            <a:ext cx="3810000" cy="4724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228600" y="1066800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4000">
                <a:solidFill>
                  <a:srgbClr val="000099"/>
                </a:solidFill>
                <a:ea typeface="ＭＳ Ｐゴシック"/>
                <a:cs typeface="ＭＳ Ｐゴシック"/>
              </a:rPr>
              <a:t>Heart Attack = Myocardial Infarction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C4570-FE5B-45EA-9CE4-2BB137CA6D9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1200"/>
            <a:ext cx="7543800" cy="685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25750" y="-844550"/>
            <a:ext cx="34925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733800" y="2044700"/>
            <a:ext cx="838200" cy="304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7315200" y="3124200"/>
            <a:ext cx="1447800" cy="1524000"/>
            <a:chOff x="2688" y="2160"/>
            <a:chExt cx="912" cy="960"/>
          </a:xfrm>
        </p:grpSpPr>
        <p:sp>
          <p:nvSpPr>
            <p:cNvPr id="27653" name="Oval 5"/>
            <p:cNvSpPr>
              <a:spLocks noChangeArrowheads="1"/>
            </p:cNvSpPr>
            <p:nvPr/>
          </p:nvSpPr>
          <p:spPr bwMode="auto">
            <a:xfrm>
              <a:off x="2688" y="2592"/>
              <a:ext cx="912" cy="52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 flipH="1">
              <a:off x="3168" y="2160"/>
              <a:ext cx="240" cy="6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9"/>
          <p:cNvSpPr>
            <a:spLocks noChangeArrowheads="1"/>
          </p:cNvSpPr>
          <p:nvPr/>
        </p:nvSpPr>
        <p:spPr bwMode="auto">
          <a:xfrm>
            <a:off x="1905000" y="2057400"/>
            <a:ext cx="3505200" cy="304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133600"/>
            <a:ext cx="5181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1336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43600" y="2819400"/>
            <a:ext cx="137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/>
            <a:r>
              <a:rPr lang="en-US">
                <a:solidFill>
                  <a:schemeClr val="bg2"/>
                </a:solidFill>
                <a:latin typeface="Arial" charset="0"/>
                <a:sym typeface="Wingdings" pitchFamily="2" charset="2"/>
              </a:rPr>
              <a:t> </a:t>
            </a:r>
            <a:r>
              <a:rPr lang="en-US">
                <a:solidFill>
                  <a:schemeClr val="bg2"/>
                </a:solidFill>
                <a:latin typeface="Arial" charset="0"/>
              </a:rPr>
              <a:t>Normal</a:t>
            </a:r>
          </a:p>
        </p:txBody>
      </p:sp>
      <p:sp>
        <p:nvSpPr>
          <p:cNvPr id="58376" name="Text Box 4"/>
          <p:cNvSpPr txBox="1">
            <a:spLocks noChangeArrowheads="1"/>
          </p:cNvSpPr>
          <p:nvPr/>
        </p:nvSpPr>
        <p:spPr bwMode="auto">
          <a:xfrm>
            <a:off x="5943600" y="3352800"/>
            <a:ext cx="301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/>
            <a:r>
              <a:rPr lang="en-US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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@ 16 hours, my level</a:t>
            </a:r>
            <a:br>
              <a:rPr lang="en-US" dirty="0">
                <a:solidFill>
                  <a:srgbClr val="FF0000"/>
                </a:solidFill>
                <a:latin typeface="Arial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</a:rPr>
              <a:t>      was at 79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2"/>
          <p:cNvSpPr>
            <a:spLocks noChangeArrowheads="1"/>
          </p:cNvSpPr>
          <p:nvPr/>
        </p:nvSpPr>
        <p:spPr bwMode="auto">
          <a:xfrm>
            <a:off x="228600" y="1600200"/>
            <a:ext cx="8915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2400" u="sng">
                <a:solidFill>
                  <a:schemeClr val="bg2"/>
                </a:solidFill>
              </a:rPr>
              <a:t>Ejection </a:t>
            </a:r>
            <a:br>
              <a:rPr lang="en-US" sz="2400" u="sng">
                <a:solidFill>
                  <a:schemeClr val="bg2"/>
                </a:solidFill>
              </a:rPr>
            </a:br>
            <a:r>
              <a:rPr lang="en-US" sz="2400" u="sng">
                <a:solidFill>
                  <a:schemeClr val="bg2"/>
                </a:solidFill>
              </a:rPr>
              <a:t>Fraction</a:t>
            </a:r>
            <a:r>
              <a:rPr lang="en-US" sz="2400">
                <a:solidFill>
                  <a:schemeClr val="bg2"/>
                </a:solidFill>
              </a:rPr>
              <a:t>    		</a:t>
            </a:r>
            <a:r>
              <a:rPr lang="en-US" sz="2400" u="sng">
                <a:solidFill>
                  <a:schemeClr val="bg2"/>
                </a:solidFill>
              </a:rPr>
              <a:t>What it Means</a:t>
            </a:r>
            <a:r>
              <a:rPr lang="en-US" sz="2400">
                <a:solidFill>
                  <a:schemeClr val="bg2"/>
                </a:solidFill>
              </a:rPr>
              <a:t> 	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2400" b="0">
                <a:solidFill>
                  <a:schemeClr val="bg2"/>
                </a:solidFill>
              </a:rPr>
              <a:t>50 - 70% 	      	Normal	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2400" b="0">
                <a:solidFill>
                  <a:schemeClr val="bg2"/>
                </a:solidFill>
              </a:rPr>
              <a:t>36 - 49% 	      	Below Normal	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2400" b="0">
                <a:solidFill>
                  <a:schemeClr val="bg2"/>
                </a:solidFill>
              </a:rPr>
              <a:t>35 - 40% 	      	May confirm diagnosis of systolic heart failure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2400" b="0">
                <a:solidFill>
                  <a:schemeClr val="bg2"/>
                </a:solidFill>
              </a:rPr>
              <a:t>&lt; 35%		      	Patient may be at risk of life-threatening </a:t>
            </a:r>
            <a:br>
              <a:rPr lang="en-US" sz="2400" b="0">
                <a:solidFill>
                  <a:schemeClr val="bg2"/>
                </a:solidFill>
              </a:rPr>
            </a:br>
            <a:r>
              <a:rPr lang="en-US" sz="2400" b="0">
                <a:solidFill>
                  <a:schemeClr val="bg2"/>
                </a:solidFill>
              </a:rPr>
              <a:t>			irregular heartbeats</a:t>
            </a:r>
          </a:p>
        </p:txBody>
      </p:sp>
      <p:sp>
        <p:nvSpPr>
          <p:cNvPr id="58376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tabLst>
                <a:tab pos="1892300" algn="l"/>
                <a:tab pos="2578100" algn="l"/>
              </a:tabLst>
            </a:pPr>
            <a:r>
              <a:rPr lang="en-US" sz="2400" dirty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30% 		</a:t>
            </a:r>
            <a:r>
              <a:rPr lang="en-US" sz="2400" dirty="0" smtClean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On the way to “sudden cardiac death”!</a:t>
            </a:r>
            <a:endParaRPr lang="en-US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chestP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798762"/>
            <a:ext cx="3848100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52400" y="12954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US" sz="4000" dirty="0" smtClean="0">
                <a:solidFill>
                  <a:srgbClr val="000099"/>
                </a:solidFill>
              </a:rPr>
              <a:t>Myocardia Infarct </a:t>
            </a:r>
            <a:r>
              <a:rPr lang="en-US" sz="4000" dirty="0">
                <a:solidFill>
                  <a:srgbClr val="000099"/>
                </a:solidFill>
              </a:rPr>
              <a:t>Motto</a:t>
            </a:r>
            <a:r>
              <a:rPr lang="en-US" sz="4000" dirty="0" smtClean="0">
                <a:solidFill>
                  <a:srgbClr val="000099"/>
                </a:solidFill>
              </a:rPr>
              <a:t>:</a:t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4000" i="1" dirty="0" smtClean="0">
                <a:solidFill>
                  <a:srgbClr val="000099"/>
                </a:solidFill>
              </a:rPr>
              <a:t> </a:t>
            </a:r>
            <a:br>
              <a:rPr lang="en-US" sz="4000" i="1" dirty="0" smtClean="0">
                <a:solidFill>
                  <a:srgbClr val="000099"/>
                </a:solidFill>
              </a:rPr>
            </a:br>
            <a:r>
              <a:rPr lang="en-US" sz="4000" i="1" dirty="0" smtClean="0">
                <a:solidFill>
                  <a:srgbClr val="000099"/>
                </a:solidFill>
              </a:rPr>
              <a:t>“</a:t>
            </a:r>
            <a:r>
              <a:rPr lang="en-US" sz="4000" i="1" dirty="0">
                <a:solidFill>
                  <a:srgbClr val="000099"/>
                </a:solidFill>
              </a:rPr>
              <a:t>Time is Muscle”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2031B-6E9C-4605-A8AB-106D5CF37C4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2" descr="slow-wavefron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98762"/>
            <a:ext cx="3848100" cy="37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Custom 1">
      <a:dk1>
        <a:srgbClr val="002664"/>
      </a:dk1>
      <a:lt1>
        <a:srgbClr val="FFFFFF"/>
      </a:lt1>
      <a:dk2>
        <a:srgbClr val="000000"/>
      </a:dk2>
      <a:lt2>
        <a:srgbClr val="808080"/>
      </a:lt2>
      <a:accent1>
        <a:srgbClr val="002664"/>
      </a:accent1>
      <a:accent2>
        <a:srgbClr val="818A8F"/>
      </a:accent2>
      <a:accent3>
        <a:srgbClr val="3D7EDB"/>
      </a:accent3>
      <a:accent4>
        <a:srgbClr val="F0AB00"/>
      </a:accent4>
      <a:accent5>
        <a:srgbClr val="FDC82F"/>
      </a:accent5>
      <a:accent6>
        <a:srgbClr val="223F76"/>
      </a:accent6>
      <a:hlink>
        <a:srgbClr val="132C66"/>
      </a:hlink>
      <a:folHlink>
        <a:srgbClr val="CAC2AD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Cambr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27468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23F76"/>
        </a:accent6>
        <a:hlink>
          <a:srgbClr val="132C66"/>
        </a:hlink>
        <a:folHlink>
          <a:srgbClr val="CAC2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6980</TotalTime>
  <Words>406</Words>
  <Application>Microsoft Office PowerPoint</Application>
  <PresentationFormat>On-screen Show (4:3)</PresentationFormat>
  <Paragraphs>110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Blank Presentation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“Maybe in 10 years we will know why something like this happens to people like you”</vt:lpstr>
      <vt:lpstr>PowerPoint Presentation</vt:lpstr>
      <vt:lpstr>PowerPoint Presentation</vt:lpstr>
      <vt:lpstr>PowerPoint Presentation</vt:lpstr>
      <vt:lpstr>So What is the Moral of this Story?</vt:lpstr>
      <vt:lpstr>Updates: Coming Events</vt:lpstr>
      <vt:lpstr>Our 2010 Heart Walk Team</vt:lpstr>
      <vt:lpstr>Looking Forward to Seeing You There</vt:lpstr>
    </vt:vector>
  </TitlesOfParts>
  <Company>American Heart Assoication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AHA Branded Light Template</dc:title>
  <dc:creator>David Brentz, Design and Media Services, Nat'l Ctr</dc:creator>
  <cp:lastModifiedBy>DHefner</cp:lastModifiedBy>
  <cp:revision>339</cp:revision>
  <cp:lastPrinted>2011-09-29T10:41:57Z</cp:lastPrinted>
  <dcterms:created xsi:type="dcterms:W3CDTF">1998-02-23T17:39:58Z</dcterms:created>
  <dcterms:modified xsi:type="dcterms:W3CDTF">2013-01-18T22:16:43Z</dcterms:modified>
</cp:coreProperties>
</file>