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5" r:id="rId3"/>
    <p:sldMasterId id="2147483679" r:id="rId4"/>
    <p:sldMasterId id="2147483691" r:id="rId5"/>
    <p:sldMasterId id="2147483699" r:id="rId6"/>
    <p:sldMasterId id="2147483711" r:id="rId7"/>
  </p:sldMasterIdLst>
  <p:notesMasterIdLst>
    <p:notesMasterId r:id="rId19"/>
  </p:notesMasterIdLst>
  <p:handoutMasterIdLst>
    <p:handoutMasterId r:id="rId20"/>
  </p:handoutMasterIdLst>
  <p:sldIdLst>
    <p:sldId id="272" r:id="rId8"/>
    <p:sldId id="273" r:id="rId9"/>
    <p:sldId id="271" r:id="rId10"/>
    <p:sldId id="265" r:id="rId11"/>
    <p:sldId id="268" r:id="rId12"/>
    <p:sldId id="267" r:id="rId13"/>
    <p:sldId id="274" r:id="rId14"/>
    <p:sldId id="275" r:id="rId15"/>
    <p:sldId id="276" r:id="rId16"/>
    <p:sldId id="277" r:id="rId17"/>
    <p:sldId id="270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0379" autoAdjust="0"/>
  </p:normalViewPr>
  <p:slideViewPr>
    <p:cSldViewPr>
      <p:cViewPr varScale="1">
        <p:scale>
          <a:sx n="71" d="100"/>
          <a:sy n="71" d="100"/>
        </p:scale>
        <p:origin x="-8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damron\AppData\Local\Microsoft\Windows\Temporary%20Internet%20Files\Content.Outlook\OM1M4GYA\FY%202008-2011%20Uncompensated%20Care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391061452513962E-2"/>
          <c:y val="1.6420361247947454E-3"/>
          <c:w val="0.9050279329608939"/>
          <c:h val="0.9490968801313628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Data</c:v>
                </c:pt>
              </c:strCache>
            </c:strRef>
          </c:tx>
          <c:spPr>
            <a:solidFill>
              <a:srgbClr val="C0C0C0"/>
            </a:solidFill>
            <a:ln w="10443">
              <a:solidFill>
                <a:schemeClr val="tx1"/>
              </a:solidFill>
              <a:prstDash val="solid"/>
            </a:ln>
          </c:spPr>
          <c:invertIfNegative val="0"/>
          <c:dPt>
            <c:idx val="4"/>
            <c:invertIfNegative val="0"/>
            <c:bubble3D val="0"/>
            <c:spPr>
              <a:solidFill>
                <a:schemeClr val="tx2"/>
              </a:solidFill>
              <a:ln w="10443">
                <a:solidFill>
                  <a:schemeClr val="tx1"/>
                </a:solidFill>
                <a:prstDash val="solid"/>
              </a:ln>
            </c:spPr>
          </c:dPt>
          <c:dPt>
            <c:idx val="8"/>
            <c:invertIfNegative val="0"/>
            <c:bubble3D val="0"/>
            <c:spPr>
              <a:pattFill prst="wdDnDiag">
                <a:fgClr>
                  <a:srgbClr xmlns:mc="http://schemas.openxmlformats.org/markup-compatibility/2006" xmlns:a14="http://schemas.microsoft.com/office/drawing/2010/main" val="C0C0C0" mc:Ignorable="a14" a14:legacySpreadsheetColorIndex="22"/>
                </a:fgClr>
                <a:bgClr>
                  <a:srgbClr xmlns:mc="http://schemas.openxmlformats.org/markup-compatibility/2006" xmlns:a14="http://schemas.microsoft.com/office/drawing/2010/main" val="FFFFFF" mc:Ignorable="a14" a14:legacySpreadsheetColorIndex="9"/>
                </a:bgClr>
              </a:pattFill>
              <a:ln w="10443">
                <a:solidFill>
                  <a:schemeClr val="tx1"/>
                </a:solidFill>
                <a:prstDash val="solid"/>
              </a:ln>
            </c:spPr>
          </c:dPt>
          <c:dPt>
            <c:idx val="15"/>
            <c:invertIfNegative val="0"/>
            <c:bubble3D val="0"/>
            <c:spPr>
              <a:solidFill>
                <a:srgbClr val="0000FF"/>
              </a:solidFill>
              <a:ln w="10443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2.7637534459898545E-2"/>
                  <c:y val="-7.19227718493443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215050332532001E-2"/>
                  <c:y val="-6.242191701588799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0886">
                <a:noFill/>
              </a:ln>
            </c:spPr>
            <c:txPr>
              <a:bodyPr/>
              <a:lstStyle/>
              <a:p>
                <a:pPr>
                  <a:defRPr sz="822" b="0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Sheet1!$B$1:$R$1</c:f>
              <c:strCache>
                <c:ptCount val="17"/>
                <c:pt idx="0">
                  <c:v>MD</c:v>
                </c:pt>
                <c:pt idx="1">
                  <c:v>WV</c:v>
                </c:pt>
                <c:pt idx="2">
                  <c:v>VA</c:v>
                </c:pt>
                <c:pt idx="3">
                  <c:v>KY</c:v>
                </c:pt>
                <c:pt idx="4">
                  <c:v>NC</c:v>
                </c:pt>
                <c:pt idx="5">
                  <c:v>SC</c:v>
                </c:pt>
                <c:pt idx="6">
                  <c:v>MO</c:v>
                </c:pt>
                <c:pt idx="7">
                  <c:v>MS</c:v>
                </c:pt>
                <c:pt idx="8">
                  <c:v>SLC Avg</c:v>
                </c:pt>
                <c:pt idx="9">
                  <c:v>FL</c:v>
                </c:pt>
                <c:pt idx="10">
                  <c:v>OK</c:v>
                </c:pt>
                <c:pt idx="11">
                  <c:v>TN</c:v>
                </c:pt>
                <c:pt idx="12">
                  <c:v>LA</c:v>
                </c:pt>
                <c:pt idx="13">
                  <c:v>AL</c:v>
                </c:pt>
                <c:pt idx="14">
                  <c:v>TX</c:v>
                </c:pt>
                <c:pt idx="15">
                  <c:v>GA</c:v>
                </c:pt>
                <c:pt idx="16">
                  <c:v>AR</c:v>
                </c:pt>
              </c:strCache>
            </c:strRef>
          </c:cat>
          <c:val>
            <c:numRef>
              <c:f>Sheet1!$B$2:$R$2</c:f>
              <c:numCache>
                <c:formatCode>"$"#,##0_);[Red]\("$"#,##0\)</c:formatCode>
                <c:ptCount val="17"/>
                <c:pt idx="0">
                  <c:v>7369</c:v>
                </c:pt>
                <c:pt idx="1">
                  <c:v>6360</c:v>
                </c:pt>
                <c:pt idx="2">
                  <c:v>5552</c:v>
                </c:pt>
                <c:pt idx="3">
                  <c:v>5011</c:v>
                </c:pt>
                <c:pt idx="4">
                  <c:v>5000</c:v>
                </c:pt>
                <c:pt idx="5">
                  <c:v>4990</c:v>
                </c:pt>
                <c:pt idx="6">
                  <c:v>4957</c:v>
                </c:pt>
                <c:pt idx="7">
                  <c:v>4751</c:v>
                </c:pt>
                <c:pt idx="8">
                  <c:v>4647</c:v>
                </c:pt>
                <c:pt idx="9">
                  <c:v>4606</c:v>
                </c:pt>
                <c:pt idx="10">
                  <c:v>4376</c:v>
                </c:pt>
                <c:pt idx="11">
                  <c:v>4324</c:v>
                </c:pt>
                <c:pt idx="12">
                  <c:v>4316</c:v>
                </c:pt>
                <c:pt idx="13">
                  <c:v>4227</c:v>
                </c:pt>
                <c:pt idx="14">
                  <c:v>4172</c:v>
                </c:pt>
                <c:pt idx="15">
                  <c:v>4009</c:v>
                </c:pt>
                <c:pt idx="16">
                  <c:v>3932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04341888"/>
        <c:axId val="104343424"/>
      </c:barChart>
      <c:catAx>
        <c:axId val="1043418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61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22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043434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4343424"/>
        <c:scaling>
          <c:orientation val="minMax"/>
        </c:scaling>
        <c:delete val="0"/>
        <c:axPos val="b"/>
        <c:majorGridlines>
          <c:spPr>
            <a:ln w="2611">
              <a:solidFill>
                <a:schemeClr val="tx1"/>
              </a:solidFill>
              <a:prstDash val="solid"/>
            </a:ln>
          </c:spPr>
        </c:majorGridlines>
        <c:numFmt formatCode="&quot;$&quot;#,##0_);[Red]\(&quot;$&quot;#,##0\)" sourceLinked="1"/>
        <c:majorTickMark val="out"/>
        <c:minorTickMark val="none"/>
        <c:tickLblPos val="nextTo"/>
        <c:spPr>
          <a:ln w="261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22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04341888"/>
        <c:crosses val="autoZero"/>
        <c:crossBetween val="between"/>
      </c:valAx>
      <c:spPr>
        <a:noFill/>
        <a:ln w="2088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9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Lbls>
            <c:dLbl>
              <c:idx val="3"/>
              <c:layout>
                <c:manualLayout>
                  <c:x val="-1.5779442500243025E-2"/>
                  <c:y val="8.733235335772740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1.9958685719840576E-2"/>
                  <c:y val="-4.8237248072951549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'Pie Charts'!$C$7:$H$7</c:f>
              <c:strCache>
                <c:ptCount val="6"/>
                <c:pt idx="0">
                  <c:v>Medicare</c:v>
                </c:pt>
                <c:pt idx="1">
                  <c:v>Medicaid</c:v>
                </c:pt>
                <c:pt idx="2">
                  <c:v>Managed Care</c:v>
                </c:pt>
                <c:pt idx="3">
                  <c:v>Self Pay</c:v>
                </c:pt>
                <c:pt idx="4">
                  <c:v>Group Health</c:v>
                </c:pt>
                <c:pt idx="5">
                  <c:v>Other</c:v>
                </c:pt>
              </c:strCache>
            </c:strRef>
          </c:cat>
          <c:val>
            <c:numRef>
              <c:f>'Pie Charts'!$C$8:$H$8</c:f>
              <c:numCache>
                <c:formatCode>_("$"* #,##0.00_);_("$"* \(#,##0.00\);_("$"* "-"??_);_(@_)</c:formatCode>
                <c:ptCount val="6"/>
                <c:pt idx="0">
                  <c:v>478991793.13000005</c:v>
                </c:pt>
                <c:pt idx="1">
                  <c:v>331750162.76000005</c:v>
                </c:pt>
                <c:pt idx="2">
                  <c:v>338928038.30000007</c:v>
                </c:pt>
                <c:pt idx="3">
                  <c:v>115805618.41</c:v>
                </c:pt>
                <c:pt idx="4">
                  <c:v>33338494.609999999</c:v>
                </c:pt>
                <c:pt idx="5">
                  <c:v>138036532.88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Sheet1!$W$5</c:f>
              <c:strCache>
                <c:ptCount val="1"/>
                <c:pt idx="0">
                  <c:v>Tuition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strRef>
              <c:f>Sheet1!$N$6:$N$10</c:f>
              <c:strCache>
                <c:ptCount val="5"/>
                <c:pt idx="0">
                  <c:v>FY 2008</c:v>
                </c:pt>
                <c:pt idx="1">
                  <c:v>FY 2009</c:v>
                </c:pt>
                <c:pt idx="2">
                  <c:v>FY 2010</c:v>
                </c:pt>
                <c:pt idx="3">
                  <c:v>FY 2011</c:v>
                </c:pt>
                <c:pt idx="4">
                  <c:v>FY 2012</c:v>
                </c:pt>
              </c:strCache>
            </c:strRef>
          </c:cat>
          <c:val>
            <c:numRef>
              <c:f>Sheet1!$W$6:$W$10</c:f>
              <c:numCache>
                <c:formatCode>_(* #,##0_);_(* \(#,##0\);_(* "-"??_);_(@_)</c:formatCode>
                <c:ptCount val="5"/>
                <c:pt idx="0" formatCode="_(&quot;$&quot;* #,##0_);_(&quot;$&quot;* \(#,##0\);_(&quot;$&quot;* &quot;-&quot;??_);_(@_)">
                  <c:v>23126210.270000003</c:v>
                </c:pt>
                <c:pt idx="1">
                  <c:v>26788903.249999996</c:v>
                </c:pt>
                <c:pt idx="2">
                  <c:v>32933058.07</c:v>
                </c:pt>
                <c:pt idx="3">
                  <c:v>35836598.189999998</c:v>
                </c:pt>
                <c:pt idx="4">
                  <c:v>42007472.370000005</c:v>
                </c:pt>
              </c:numCache>
            </c:numRef>
          </c:val>
          <c:smooth val="0"/>
        </c:ser>
        <c:ser>
          <c:idx val="1"/>
          <c:order val="1"/>
          <c:tx>
            <c:v>State Appropriation and Federal Stabilization Stimulus</c:v>
          </c:tx>
          <c:spPr>
            <a:ln w="57150"/>
          </c:spPr>
          <c:marker>
            <c:symbol val="none"/>
          </c:marker>
          <c:cat>
            <c:strRef>
              <c:f>Sheet1!$N$6:$N$10</c:f>
              <c:strCache>
                <c:ptCount val="5"/>
                <c:pt idx="0">
                  <c:v>FY 2008</c:v>
                </c:pt>
                <c:pt idx="1">
                  <c:v>FY 2009</c:v>
                </c:pt>
                <c:pt idx="2">
                  <c:v>FY 2010</c:v>
                </c:pt>
                <c:pt idx="3">
                  <c:v>FY 2011</c:v>
                </c:pt>
                <c:pt idx="4">
                  <c:v>FY 2012</c:v>
                </c:pt>
              </c:strCache>
            </c:strRef>
          </c:cat>
          <c:val>
            <c:numRef>
              <c:f>Sheet1!$Q$6:$Q$10</c:f>
              <c:numCache>
                <c:formatCode>_(* #,##0_);_(* \(#,##0\);_(* "-"??_);_(@_)</c:formatCode>
                <c:ptCount val="5"/>
                <c:pt idx="0" formatCode="_(&quot;$&quot;* #,##0_);_(&quot;$&quot;* \(#,##0\);_(&quot;$&quot;* &quot;-&quot;??_);_(@_)">
                  <c:v>161597858</c:v>
                </c:pt>
                <c:pt idx="1">
                  <c:v>150287773</c:v>
                </c:pt>
                <c:pt idx="2">
                  <c:v>153935201</c:v>
                </c:pt>
                <c:pt idx="3">
                  <c:v>139948692</c:v>
                </c:pt>
                <c:pt idx="4">
                  <c:v>129352050</c:v>
                </c:pt>
              </c:numCache>
            </c:numRef>
          </c:val>
          <c:smooth val="0"/>
        </c:ser>
        <c:ser>
          <c:idx val="0"/>
          <c:order val="2"/>
          <c:tx>
            <c:v>Health System Support</c:v>
          </c:tx>
          <c:spPr>
            <a:ln w="57150"/>
          </c:spPr>
          <c:marker>
            <c:symbol val="none"/>
          </c:marker>
          <c:cat>
            <c:strRef>
              <c:f>Sheet1!$N$6:$N$10</c:f>
              <c:strCache>
                <c:ptCount val="5"/>
                <c:pt idx="0">
                  <c:v>FY 2008</c:v>
                </c:pt>
                <c:pt idx="1">
                  <c:v>FY 2009</c:v>
                </c:pt>
                <c:pt idx="2">
                  <c:v>FY 2010</c:v>
                </c:pt>
                <c:pt idx="3">
                  <c:v>FY 2011</c:v>
                </c:pt>
                <c:pt idx="4">
                  <c:v>FY 2012</c:v>
                </c:pt>
              </c:strCache>
            </c:strRef>
          </c:cat>
          <c:val>
            <c:numRef>
              <c:f>Sheet1!$M$6:$M$10</c:f>
              <c:numCache>
                <c:formatCode>_(* #,##0_);_(* \(#,##0\);_(* "-"_);_(@_)</c:formatCode>
                <c:ptCount val="5"/>
                <c:pt idx="0" formatCode="_(&quot;$&quot;* #,##0_);_(&quot;$&quot;* \(#,##0\);_(&quot;$&quot;* &quot;-&quot;_);_(@_)">
                  <c:v>78878270.289999992</c:v>
                </c:pt>
                <c:pt idx="1">
                  <c:v>81512788.800000012</c:v>
                </c:pt>
                <c:pt idx="2">
                  <c:v>83589013.289999992</c:v>
                </c:pt>
                <c:pt idx="3">
                  <c:v>107083014.45999999</c:v>
                </c:pt>
                <c:pt idx="4">
                  <c:v>108216681.03999999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075200"/>
        <c:axId val="102958208"/>
      </c:lineChart>
      <c:catAx>
        <c:axId val="1030752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102958208"/>
        <c:crosses val="autoZero"/>
        <c:auto val="1"/>
        <c:lblAlgn val="ctr"/>
        <c:lblOffset val="100"/>
        <c:noMultiLvlLbl val="0"/>
      </c:catAx>
      <c:valAx>
        <c:axId val="102958208"/>
        <c:scaling>
          <c:orientation val="minMax"/>
        </c:scaling>
        <c:delete val="0"/>
        <c:axPos val="l"/>
        <c:majorGridlines/>
        <c:numFmt formatCode="_(&quot;$&quot;* #,##0_);_(&quot;$&quot;* \(#,##0\);_(&quot;$&quot;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030752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7991735150167092E-2"/>
          <c:y val="0.79929320741782783"/>
          <c:w val="0.9701796201158418"/>
          <c:h val="0.18574801167962768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Sheet1!$A$4</c:f>
              <c:strCache>
                <c:ptCount val="1"/>
                <c:pt idx="0">
                  <c:v>Medical Center + Medical Associates Indigent and Charity Care</c:v>
                </c:pt>
              </c:strCache>
            </c:strRef>
          </c:tx>
          <c:spPr>
            <a:ln w="57150"/>
          </c:spPr>
          <c:marker>
            <c:symbol val="circle"/>
            <c:size val="6"/>
            <c:spPr>
              <a:ln w="57150"/>
            </c:spPr>
          </c:marker>
          <c:dLbls>
            <c:dLbl>
              <c:idx val="0"/>
              <c:layout>
                <c:manualLayout>
                  <c:x val="-7.5374846703114076E-2"/>
                  <c:y val="-7.20273462749671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4050590837717339E-2"/>
                  <c:y val="-9.34284288083621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1328611216174393E-2"/>
                  <c:y val="-7.28193485016826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8.8587605588602736E-2"/>
                  <c:y val="-7.29785310578509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13790037708168576"/>
                  <c:y val="-5.84265679476632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Sheet1!$B$1:$G$1</c:f>
              <c:strCache>
                <c:ptCount val="6"/>
                <c:pt idx="0">
                  <c:v>FY2007</c:v>
                </c:pt>
                <c:pt idx="1">
                  <c:v>FY2008</c:v>
                </c:pt>
                <c:pt idx="2">
                  <c:v>FY2009</c:v>
                </c:pt>
                <c:pt idx="3">
                  <c:v>FY2010</c:v>
                </c:pt>
                <c:pt idx="4">
                  <c:v>FY2011</c:v>
                </c:pt>
                <c:pt idx="5">
                  <c:v>FY2012</c:v>
                </c:pt>
              </c:strCache>
            </c:strRef>
          </c:cat>
          <c:val>
            <c:numRef>
              <c:f>Sheet1!$B$4:$G$4</c:f>
              <c:numCache>
                <c:formatCode>_("$"* #,##0_);_("$"* \(#,##0\);_("$"* "-"??_);_(@_)</c:formatCode>
                <c:ptCount val="6"/>
                <c:pt idx="0">
                  <c:v>14612446.559606314</c:v>
                </c:pt>
                <c:pt idx="1">
                  <c:v>17831237.752021715</c:v>
                </c:pt>
                <c:pt idx="2">
                  <c:v>24011291.76472003</c:v>
                </c:pt>
                <c:pt idx="3">
                  <c:v>29262647.38134826</c:v>
                </c:pt>
                <c:pt idx="4">
                  <c:v>35302094.027633592</c:v>
                </c:pt>
                <c:pt idx="5">
                  <c:v>35255157.746553071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580672"/>
        <c:axId val="87582208"/>
      </c:lineChart>
      <c:catAx>
        <c:axId val="875806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87582208"/>
        <c:crosses val="autoZero"/>
        <c:auto val="1"/>
        <c:lblAlgn val="ctr"/>
        <c:lblOffset val="100"/>
        <c:noMultiLvlLbl val="0"/>
      </c:catAx>
      <c:valAx>
        <c:axId val="87582208"/>
        <c:scaling>
          <c:orientation val="minMax"/>
        </c:scaling>
        <c:delete val="0"/>
        <c:axPos val="l"/>
        <c:majorGridlines/>
        <c:numFmt formatCode="_(&quot;$&quot;* #,##0_);_(&quot;$&quot;* \(#,##0\);_(&quot;$&quot;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875806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64072E2-4D34-4BD1-8496-298525795327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3896B30-230C-4CE0-88CA-7E795FEF0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737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F51EA05-7524-445A-BE87-1AE96A5638CF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D67E4F1-33A9-4838-A45B-C155D238C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795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97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89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827" eaLnBrk="0" hangingPunct="0">
              <a:defRPr sz="9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16130" indent="-275434" defTabSz="928827" eaLnBrk="0" hangingPunct="0">
              <a:defRPr sz="9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01738" indent="-220348" defTabSz="928827" eaLnBrk="0" hangingPunct="0">
              <a:defRPr sz="9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542433" indent="-220348" defTabSz="928827" eaLnBrk="0" hangingPunct="0">
              <a:defRPr sz="9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1983128" indent="-220348" defTabSz="928827" eaLnBrk="0" hangingPunct="0">
              <a:defRPr sz="9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423823" indent="-220348" defTabSz="928827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864518" indent="-220348" defTabSz="928827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305213" indent="-220348" defTabSz="928827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745908" indent="-220348" defTabSz="928827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05E594C-F923-40C1-AA8B-F87B89ACC37F}" type="slidenum">
              <a:rPr lang="en-US" sz="1300">
                <a:latin typeface="Arial" pitchFamily="34" charset="0"/>
              </a:rPr>
              <a:pPr eaLnBrk="1" hangingPunct="1"/>
              <a:t>1</a:t>
            </a:fld>
            <a:endParaRPr lang="en-US" sz="130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7E4F1-33A9-4838-A45B-C155D238CDE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2760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Georgia has historically provided significant contribution to the training of residents within</a:t>
            </a:r>
            <a:r>
              <a:rPr lang="en-US" baseline="0" dirty="0" smtClean="0"/>
              <a:t> Medical Center. Continuation of this support is vital to the Health System’s missions – on all fronts.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7E4F1-33A9-4838-A45B-C155D238CDE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155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28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92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827" eaLnBrk="0" hangingPunct="0">
              <a:defRPr sz="9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16130" indent="-275434" defTabSz="928827" eaLnBrk="0" hangingPunct="0">
              <a:defRPr sz="9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01738" indent="-220348" defTabSz="928827" eaLnBrk="0" hangingPunct="0">
              <a:defRPr sz="9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542433" indent="-220348" defTabSz="928827" eaLnBrk="0" hangingPunct="0">
              <a:defRPr sz="9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1983128" indent="-220348" defTabSz="928827" eaLnBrk="0" hangingPunct="0">
              <a:defRPr sz="9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423823" indent="-220348" defTabSz="928827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864518" indent="-220348" defTabSz="928827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305213" indent="-220348" defTabSz="928827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745908" indent="-220348" defTabSz="928827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94705D1-4951-4671-81AF-55F436FCA02D}" type="slidenum">
              <a:rPr lang="en-US" sz="1300">
                <a:solidFill>
                  <a:prstClr val="black"/>
                </a:solidFill>
                <a:latin typeface="Arial" pitchFamily="34" charset="0"/>
              </a:rPr>
              <a:pPr eaLnBrk="1" hangingPunct="1"/>
              <a:t>2</a:t>
            </a:fld>
            <a:endParaRPr lang="en-US" sz="130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2BE8B-2A03-4C69-BEDE-06CABF221EA0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782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 50% from government</a:t>
            </a:r>
            <a:r>
              <a:rPr lang="en-US" baseline="0" dirty="0" smtClean="0"/>
              <a:t> sources, which is under pressure from various directions; over 30% Medicaid and Self pay; Medicaid attributed largely to CMC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7E4F1-33A9-4838-A45B-C155D238CDE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97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Health</a:t>
            </a:r>
            <a:r>
              <a:rPr lang="en-US" baseline="0" dirty="0" smtClean="0"/>
              <a:t> System support has been growing  as State support has been under considerable pressure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7E4F1-33A9-4838-A45B-C155D238CDE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758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Health Syste</a:t>
            </a:r>
            <a:r>
              <a:rPr lang="en-US" baseline="0" dirty="0" smtClean="0"/>
              <a:t>m provision of charity care (at costs) has more than doubled in last five years.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7E4F1-33A9-4838-A45B-C155D238CDE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241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04913" y="697845"/>
            <a:ext cx="4600575" cy="3486150"/>
          </a:xfrm>
          <a:ln/>
        </p:spPr>
      </p:sp>
      <p:sp>
        <p:nvSpPr>
          <p:cNvPr id="3184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18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827" eaLnBrk="0" hangingPunct="0">
              <a:defRPr sz="9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16130" indent="-275434" defTabSz="928827" eaLnBrk="0" hangingPunct="0">
              <a:defRPr sz="9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01738" indent="-220348" defTabSz="928827" eaLnBrk="0" hangingPunct="0">
              <a:defRPr sz="9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542433" indent="-220348" defTabSz="928827" eaLnBrk="0" hangingPunct="0">
              <a:defRPr sz="9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1983128" indent="-220348" defTabSz="928827" eaLnBrk="0" hangingPunct="0">
              <a:defRPr sz="9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423823" indent="-220348" defTabSz="928827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864518" indent="-220348" defTabSz="928827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305213" indent="-220348" defTabSz="928827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745908" indent="-220348" defTabSz="928827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8A6F9BD1-CB3B-4A87-9251-75726F59BA48}" type="slidenum">
              <a:rPr lang="en-US" sz="1300">
                <a:latin typeface="Arial" pitchFamily="34" charset="0"/>
              </a:rPr>
              <a:pPr eaLnBrk="1" hangingPunct="1"/>
              <a:t>7</a:t>
            </a:fld>
            <a:endParaRPr lang="en-US" sz="130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04913" y="697845"/>
            <a:ext cx="4600575" cy="3486150"/>
          </a:xfrm>
          <a:ln/>
        </p:spPr>
      </p:sp>
      <p:sp>
        <p:nvSpPr>
          <p:cNvPr id="3194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19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827" eaLnBrk="0" hangingPunct="0">
              <a:defRPr sz="9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16130" indent="-275434" defTabSz="928827" eaLnBrk="0" hangingPunct="0">
              <a:defRPr sz="9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01738" indent="-220348" defTabSz="928827" eaLnBrk="0" hangingPunct="0">
              <a:defRPr sz="9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542433" indent="-220348" defTabSz="928827" eaLnBrk="0" hangingPunct="0">
              <a:defRPr sz="9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1983128" indent="-220348" defTabSz="928827" eaLnBrk="0" hangingPunct="0">
              <a:defRPr sz="9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423823" indent="-220348" defTabSz="928827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864518" indent="-220348" defTabSz="928827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305213" indent="-220348" defTabSz="928827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745908" indent="-220348" defTabSz="928827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DBBA7F1-3148-41C3-A431-6963B12B96A6}" type="slidenum">
              <a:rPr lang="en-US" sz="1300">
                <a:latin typeface="Arial" pitchFamily="34" charset="0"/>
              </a:rPr>
              <a:pPr eaLnBrk="1" hangingPunct="1"/>
              <a:t>8</a:t>
            </a:fld>
            <a:endParaRPr lang="en-US" sz="130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212299" y="697230"/>
            <a:ext cx="2585803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9843" name="Slide Number Placeholder 3"/>
          <p:cNvSpPr txBox="1">
            <a:spLocks noGrp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05868" fontAlgn="base">
              <a:spcBef>
                <a:spcPct val="0"/>
              </a:spcBef>
              <a:spcAft>
                <a:spcPct val="0"/>
              </a:spcAft>
            </a:pPr>
            <a:fld id="{B070C766-CF36-470F-88AC-FC7035F4945A}" type="slidenum">
              <a:rPr lang="en-US" sz="1200">
                <a:solidFill>
                  <a:srgbClr val="000000"/>
                </a:solidFill>
              </a:rPr>
              <a:pPr algn="r" defTabSz="905868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AD0B3-4347-4A9C-85EA-34B44077B243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9470-5019-4C25-B8C3-17430A525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622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AD0B3-4347-4A9C-85EA-34B44077B243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9470-5019-4C25-B8C3-17430A525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492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AD0B3-4347-4A9C-85EA-34B44077B243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9470-5019-4C25-B8C3-17430A525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485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146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828031"/>
            <a:ext cx="7225617" cy="1420369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8534400" y="5791200"/>
            <a:ext cx="609600" cy="0"/>
          </a:xfrm>
          <a:prstGeom prst="line">
            <a:avLst/>
          </a:prstGeom>
          <a:ln w="50800"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82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dist="50800"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0" y="5770728"/>
            <a:ext cx="609600" cy="0"/>
          </a:xfrm>
          <a:prstGeom prst="line">
            <a:avLst/>
          </a:prstGeom>
          <a:ln w="50800"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82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dist="50800"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6337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4" y="6318158"/>
            <a:ext cx="2746256" cy="53984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0" y="6248400"/>
            <a:ext cx="914400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05516"/>
            <a:ext cx="2133600" cy="365125"/>
          </a:xfrm>
        </p:spPr>
        <p:txBody>
          <a:bodyPr/>
          <a:lstStyle/>
          <a:p>
            <a:fld id="{F712E1A8-A4BB-45C5-B863-6A743D6D1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83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C0A2B-3378-4116-9965-E6CCAA39DE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413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82000" y="6477000"/>
            <a:ext cx="6858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C4C27-3F8A-4250-91B4-F0AEB1C3A4C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109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smtClean="0"/>
            </a:lvl1pPr>
          </a:lstStyle>
          <a:p>
            <a:pPr>
              <a:defRPr/>
            </a:pPr>
            <a:r>
              <a:rPr lang="en-US"/>
              <a:t>Manatt Health Solutions</a:t>
            </a:r>
          </a:p>
        </p:txBody>
      </p:sp>
    </p:spTree>
    <p:extLst>
      <p:ext uri="{BB962C8B-B14F-4D97-AF65-F5344CB8AC3E}">
        <p14:creationId xmlns:p14="http://schemas.microsoft.com/office/powerpoint/2010/main" val="2886150476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smtClean="0"/>
            </a:lvl1pPr>
          </a:lstStyle>
          <a:p>
            <a:pPr>
              <a:defRPr/>
            </a:pPr>
            <a:r>
              <a:rPr lang="en-US"/>
              <a:t>Manatt Health Solutions</a:t>
            </a:r>
          </a:p>
        </p:txBody>
      </p:sp>
    </p:spTree>
    <p:extLst>
      <p:ext uri="{BB962C8B-B14F-4D97-AF65-F5344CB8AC3E}">
        <p14:creationId xmlns:p14="http://schemas.microsoft.com/office/powerpoint/2010/main" val="2710564360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smtClean="0"/>
            </a:lvl1pPr>
          </a:lstStyle>
          <a:p>
            <a:pPr>
              <a:defRPr/>
            </a:pPr>
            <a:r>
              <a:rPr lang="en-US"/>
              <a:t>Manatt Health Solutions</a:t>
            </a:r>
          </a:p>
        </p:txBody>
      </p:sp>
    </p:spTree>
    <p:extLst>
      <p:ext uri="{BB962C8B-B14F-4D97-AF65-F5344CB8AC3E}">
        <p14:creationId xmlns:p14="http://schemas.microsoft.com/office/powerpoint/2010/main" val="2473821343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5925" y="1344613"/>
            <a:ext cx="4148138" cy="4638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463" y="1344613"/>
            <a:ext cx="4149725" cy="4638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smtClean="0"/>
            </a:lvl1pPr>
          </a:lstStyle>
          <a:p>
            <a:pPr>
              <a:defRPr/>
            </a:pPr>
            <a:r>
              <a:rPr lang="en-US"/>
              <a:t>Manatt Health Solutions</a:t>
            </a:r>
          </a:p>
        </p:txBody>
      </p:sp>
    </p:spTree>
    <p:extLst>
      <p:ext uri="{BB962C8B-B14F-4D97-AF65-F5344CB8AC3E}">
        <p14:creationId xmlns:p14="http://schemas.microsoft.com/office/powerpoint/2010/main" val="213402056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AD0B3-4347-4A9C-85EA-34B44077B243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9470-5019-4C25-B8C3-17430A525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5606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smtClean="0"/>
            </a:lvl1pPr>
          </a:lstStyle>
          <a:p>
            <a:pPr>
              <a:defRPr/>
            </a:pPr>
            <a:r>
              <a:rPr lang="en-US"/>
              <a:t>Manatt Health Solutions</a:t>
            </a:r>
          </a:p>
        </p:txBody>
      </p:sp>
    </p:spTree>
    <p:extLst>
      <p:ext uri="{BB962C8B-B14F-4D97-AF65-F5344CB8AC3E}">
        <p14:creationId xmlns:p14="http://schemas.microsoft.com/office/powerpoint/2010/main" val="3782396490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smtClean="0"/>
            </a:lvl1pPr>
          </a:lstStyle>
          <a:p>
            <a:pPr>
              <a:defRPr/>
            </a:pPr>
            <a:r>
              <a:rPr lang="en-US"/>
              <a:t>Manatt Health Solutions</a:t>
            </a:r>
          </a:p>
        </p:txBody>
      </p:sp>
    </p:spTree>
    <p:extLst>
      <p:ext uri="{BB962C8B-B14F-4D97-AF65-F5344CB8AC3E}">
        <p14:creationId xmlns:p14="http://schemas.microsoft.com/office/powerpoint/2010/main" val="1920078582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smtClean="0"/>
            </a:lvl1pPr>
          </a:lstStyle>
          <a:p>
            <a:pPr>
              <a:defRPr/>
            </a:pPr>
            <a:r>
              <a:rPr lang="en-US"/>
              <a:t>Manatt Health Solutions</a:t>
            </a:r>
          </a:p>
        </p:txBody>
      </p:sp>
    </p:spTree>
    <p:extLst>
      <p:ext uri="{BB962C8B-B14F-4D97-AF65-F5344CB8AC3E}">
        <p14:creationId xmlns:p14="http://schemas.microsoft.com/office/powerpoint/2010/main" val="3731093904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smtClean="0"/>
            </a:lvl1pPr>
          </a:lstStyle>
          <a:p>
            <a:pPr>
              <a:defRPr/>
            </a:pPr>
            <a:r>
              <a:rPr lang="en-US"/>
              <a:t>Manatt Health Solutions</a:t>
            </a:r>
          </a:p>
        </p:txBody>
      </p:sp>
    </p:spTree>
    <p:extLst>
      <p:ext uri="{BB962C8B-B14F-4D97-AF65-F5344CB8AC3E}">
        <p14:creationId xmlns:p14="http://schemas.microsoft.com/office/powerpoint/2010/main" val="3263660598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smtClean="0"/>
            </a:lvl1pPr>
          </a:lstStyle>
          <a:p>
            <a:pPr>
              <a:defRPr/>
            </a:pPr>
            <a:r>
              <a:rPr lang="en-US"/>
              <a:t>Manatt Health Solutions</a:t>
            </a:r>
          </a:p>
        </p:txBody>
      </p:sp>
    </p:spTree>
    <p:extLst>
      <p:ext uri="{BB962C8B-B14F-4D97-AF65-F5344CB8AC3E}">
        <p14:creationId xmlns:p14="http://schemas.microsoft.com/office/powerpoint/2010/main" val="2356209999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smtClean="0"/>
            </a:lvl1pPr>
          </a:lstStyle>
          <a:p>
            <a:pPr>
              <a:defRPr/>
            </a:pPr>
            <a:r>
              <a:rPr lang="en-US"/>
              <a:t>Manatt Health Solutions</a:t>
            </a:r>
          </a:p>
        </p:txBody>
      </p:sp>
    </p:spTree>
    <p:extLst>
      <p:ext uri="{BB962C8B-B14F-4D97-AF65-F5344CB8AC3E}">
        <p14:creationId xmlns:p14="http://schemas.microsoft.com/office/powerpoint/2010/main" val="445774379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4813" y="358775"/>
            <a:ext cx="2111375" cy="56245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5925" y="358775"/>
            <a:ext cx="6186488" cy="56245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smtClean="0"/>
            </a:lvl1pPr>
          </a:lstStyle>
          <a:p>
            <a:pPr>
              <a:defRPr/>
            </a:pPr>
            <a:r>
              <a:rPr lang="en-US"/>
              <a:t>Manatt Health Solutions</a:t>
            </a:r>
          </a:p>
        </p:txBody>
      </p:sp>
    </p:spTree>
    <p:extLst>
      <p:ext uri="{BB962C8B-B14F-4D97-AF65-F5344CB8AC3E}">
        <p14:creationId xmlns:p14="http://schemas.microsoft.com/office/powerpoint/2010/main" val="106301580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358775"/>
            <a:ext cx="7966075" cy="473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15925" y="1344613"/>
            <a:ext cx="4148138" cy="22431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16463" y="1344613"/>
            <a:ext cx="4149725" cy="22431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15925" y="3740150"/>
            <a:ext cx="8450263" cy="22431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smtClean="0"/>
            </a:lvl1pPr>
          </a:lstStyle>
          <a:p>
            <a:pPr>
              <a:defRPr/>
            </a:pPr>
            <a:r>
              <a:rPr lang="en-US"/>
              <a:t>Manatt Health Solutions</a:t>
            </a:r>
          </a:p>
        </p:txBody>
      </p:sp>
    </p:spTree>
    <p:extLst>
      <p:ext uri="{BB962C8B-B14F-4D97-AF65-F5344CB8AC3E}">
        <p14:creationId xmlns:p14="http://schemas.microsoft.com/office/powerpoint/2010/main" val="260716975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358775"/>
            <a:ext cx="7966075" cy="473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5925" y="1344613"/>
            <a:ext cx="4148138" cy="4638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463" y="1344613"/>
            <a:ext cx="4149725" cy="4638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smtClean="0"/>
            </a:lvl1pPr>
          </a:lstStyle>
          <a:p>
            <a:pPr>
              <a:defRPr/>
            </a:pPr>
            <a:r>
              <a:rPr lang="en-US"/>
              <a:t>Manatt Health Solutions</a:t>
            </a:r>
          </a:p>
        </p:txBody>
      </p:sp>
    </p:spTree>
    <p:extLst>
      <p:ext uri="{BB962C8B-B14F-4D97-AF65-F5344CB8AC3E}">
        <p14:creationId xmlns:p14="http://schemas.microsoft.com/office/powerpoint/2010/main" val="579106886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085931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AD0B3-4347-4A9C-85EA-34B44077B243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9470-5019-4C25-B8C3-17430A525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862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4057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0776173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5925" y="1344613"/>
            <a:ext cx="4148138" cy="4638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463" y="1344613"/>
            <a:ext cx="4149725" cy="4638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283846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870536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933121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7899400" y="6108700"/>
            <a:ext cx="1143000" cy="66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9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950639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6628302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4092921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01325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4813" y="312738"/>
            <a:ext cx="2111375" cy="5670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5925" y="312738"/>
            <a:ext cx="6186488" cy="5670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71197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AD0B3-4347-4A9C-85EA-34B44077B243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9470-5019-4C25-B8C3-17430A525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8772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11908"/>
            <a:ext cx="9144000" cy="9357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808782"/>
            <a:ext cx="9144000" cy="735263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941638" y="2776379"/>
            <a:ext cx="3417887" cy="870316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6625721" y="3881632"/>
            <a:ext cx="2460625" cy="561975"/>
          </a:xfrm>
        </p:spPr>
        <p:txBody>
          <a:bodyPr>
            <a:noAutofit/>
          </a:bodyPr>
          <a:lstStyle>
            <a:lvl1pPr marL="0" indent="0" algn="r">
              <a:buNone/>
              <a:defRPr sz="16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94796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878388" y="6413500"/>
            <a:ext cx="4556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9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9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9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9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9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6269A293-01D3-4569-8D4B-D1B79D4D9555}" type="slidenum">
              <a:rPr lang="en-US" sz="1800" smtClean="0">
                <a:solidFill>
                  <a:srgbClr val="17375E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800" smtClean="0">
              <a:solidFill>
                <a:srgbClr val="17375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6790"/>
            <a:ext cx="9144000" cy="76258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9920"/>
            <a:ext cx="8229600" cy="5271891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7965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76978"/>
            <a:ext cx="9144000" cy="11430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549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ing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0" y="1141302"/>
            <a:ext cx="91440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6982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11908"/>
            <a:ext cx="7772400" cy="9357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808783"/>
            <a:ext cx="6400800" cy="73526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0131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6807" y="386304"/>
            <a:ext cx="8828171" cy="66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0" y="6956425"/>
            <a:ext cx="2246313" cy="392113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39C31ABF-55C7-455E-962C-6FE74DEB2E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2348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6595" y="386114"/>
            <a:ext cx="8828171" cy="17478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0" y="6956425"/>
            <a:ext cx="2246313" cy="392113"/>
          </a:xfrm>
          <a:prstGeom prst="rect">
            <a:avLst/>
          </a:prstGeom>
        </p:spPr>
        <p:txBody>
          <a:bodyPr vert="horz" wrap="square" lIns="96342" tIns="48169" rIns="96342" bIns="48169" numCol="1" anchor="t" anchorCtr="0" compatLnSpc="1">
            <a:prstTxWarp prst="textNoShape">
              <a:avLst/>
            </a:prstTxWarp>
          </a:bodyPr>
          <a:lstStyle>
            <a:lvl1pPr defTabSz="961785">
              <a:spcBef>
                <a:spcPct val="0"/>
              </a:spcBef>
              <a:defRPr sz="2100" b="1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5E033901-ECF6-4A13-A6A9-7A4174F4355B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2405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776" indent="0" algn="ctr">
              <a:buNone/>
              <a:defRPr/>
            </a:lvl2pPr>
            <a:lvl3pPr marL="913550" indent="0" algn="ctr">
              <a:buNone/>
              <a:defRPr/>
            </a:lvl3pPr>
            <a:lvl4pPr marL="1370327" indent="0" algn="ctr">
              <a:buNone/>
              <a:defRPr/>
            </a:lvl4pPr>
            <a:lvl5pPr marL="1827096" indent="0" algn="ctr">
              <a:buNone/>
              <a:defRPr/>
            </a:lvl5pPr>
            <a:lvl6pPr marL="2283878" indent="0" algn="ctr">
              <a:buNone/>
              <a:defRPr/>
            </a:lvl6pPr>
            <a:lvl7pPr marL="2740654" indent="0" algn="ctr">
              <a:buNone/>
              <a:defRPr/>
            </a:lvl7pPr>
            <a:lvl8pPr marL="3197430" indent="0" algn="ctr">
              <a:buNone/>
              <a:defRPr/>
            </a:lvl8pPr>
            <a:lvl9pPr marL="365420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36D00-DB5B-4F5B-B9A7-C3C4CC626B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1580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82000" y="6477000"/>
            <a:ext cx="6858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C0B58-F190-460A-A3CE-1E717BDFBE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066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76" indent="0">
              <a:buNone/>
              <a:defRPr sz="1800"/>
            </a:lvl2pPr>
            <a:lvl3pPr marL="913550" indent="0">
              <a:buNone/>
              <a:defRPr sz="1600"/>
            </a:lvl3pPr>
            <a:lvl4pPr marL="1370327" indent="0">
              <a:buNone/>
              <a:defRPr sz="1400"/>
            </a:lvl4pPr>
            <a:lvl5pPr marL="1827096" indent="0">
              <a:buNone/>
              <a:defRPr sz="1400"/>
            </a:lvl5pPr>
            <a:lvl6pPr marL="2283878" indent="0">
              <a:buNone/>
              <a:defRPr sz="1400"/>
            </a:lvl6pPr>
            <a:lvl7pPr marL="2740654" indent="0">
              <a:buNone/>
              <a:defRPr sz="1400"/>
            </a:lvl7pPr>
            <a:lvl8pPr marL="3197430" indent="0">
              <a:buNone/>
              <a:defRPr sz="1400"/>
            </a:lvl8pPr>
            <a:lvl9pPr marL="365420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82000" y="6477000"/>
            <a:ext cx="6858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2545F-2A60-4B57-8C38-4B46B3E5AE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73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AD0B3-4347-4A9C-85EA-34B44077B243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9470-5019-4C25-B8C3-17430A525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7643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99CBE-0707-4AD6-9A38-76A84B11F0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507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7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6" indent="0">
              <a:buNone/>
              <a:defRPr sz="2000" b="1"/>
            </a:lvl2pPr>
            <a:lvl3pPr marL="913550" indent="0">
              <a:buNone/>
              <a:defRPr sz="1800" b="1"/>
            </a:lvl3pPr>
            <a:lvl4pPr marL="1370327" indent="0">
              <a:buNone/>
              <a:defRPr sz="1600" b="1"/>
            </a:lvl4pPr>
            <a:lvl5pPr marL="1827096" indent="0">
              <a:buNone/>
              <a:defRPr sz="1600" b="1"/>
            </a:lvl5pPr>
            <a:lvl6pPr marL="2283878" indent="0">
              <a:buNone/>
              <a:defRPr sz="1600" b="1"/>
            </a:lvl6pPr>
            <a:lvl7pPr marL="2740654" indent="0">
              <a:buNone/>
              <a:defRPr sz="1600" b="1"/>
            </a:lvl7pPr>
            <a:lvl8pPr marL="3197430" indent="0">
              <a:buNone/>
              <a:defRPr sz="1600" b="1"/>
            </a:lvl8pPr>
            <a:lvl9pPr marL="36542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7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6" indent="0">
              <a:buNone/>
              <a:defRPr sz="2000" b="1"/>
            </a:lvl2pPr>
            <a:lvl3pPr marL="913550" indent="0">
              <a:buNone/>
              <a:defRPr sz="1800" b="1"/>
            </a:lvl3pPr>
            <a:lvl4pPr marL="1370327" indent="0">
              <a:buNone/>
              <a:defRPr sz="1600" b="1"/>
            </a:lvl4pPr>
            <a:lvl5pPr marL="1827096" indent="0">
              <a:buNone/>
              <a:defRPr sz="1600" b="1"/>
            </a:lvl5pPr>
            <a:lvl6pPr marL="2283878" indent="0">
              <a:buNone/>
              <a:defRPr sz="1600" b="1"/>
            </a:lvl6pPr>
            <a:lvl7pPr marL="2740654" indent="0">
              <a:buNone/>
              <a:defRPr sz="1600" b="1"/>
            </a:lvl7pPr>
            <a:lvl8pPr marL="3197430" indent="0">
              <a:buNone/>
              <a:defRPr sz="1600" b="1"/>
            </a:lvl8pPr>
            <a:lvl9pPr marL="36542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CF0BA-9145-48EA-8004-19C3EC7CB0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980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82000" y="6477000"/>
            <a:ext cx="6858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B59E9-3275-416F-AB94-7C269BBAFF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930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82000" y="6477000"/>
            <a:ext cx="6858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C4C27-3F8A-4250-91B4-F0AEB1C3A4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866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63" y="27306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5" y="143511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76" indent="0">
              <a:buNone/>
              <a:defRPr sz="1200"/>
            </a:lvl2pPr>
            <a:lvl3pPr marL="913550" indent="0">
              <a:buNone/>
              <a:defRPr sz="1000"/>
            </a:lvl3pPr>
            <a:lvl4pPr marL="1370327" indent="0">
              <a:buNone/>
              <a:defRPr sz="800"/>
            </a:lvl4pPr>
            <a:lvl5pPr marL="1827096" indent="0">
              <a:buNone/>
              <a:defRPr sz="800"/>
            </a:lvl5pPr>
            <a:lvl6pPr marL="2283878" indent="0">
              <a:buNone/>
              <a:defRPr sz="800"/>
            </a:lvl6pPr>
            <a:lvl7pPr marL="2740654" indent="0">
              <a:buNone/>
              <a:defRPr sz="800"/>
            </a:lvl7pPr>
            <a:lvl8pPr marL="3197430" indent="0">
              <a:buNone/>
              <a:defRPr sz="800"/>
            </a:lvl8pPr>
            <a:lvl9pPr marL="3654204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5B340-EA91-47EE-86E8-3C483689B3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3442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76" indent="0">
              <a:buNone/>
              <a:defRPr sz="2800"/>
            </a:lvl2pPr>
            <a:lvl3pPr marL="913550" indent="0">
              <a:buNone/>
              <a:defRPr sz="2400"/>
            </a:lvl3pPr>
            <a:lvl4pPr marL="1370327" indent="0">
              <a:buNone/>
              <a:defRPr sz="2000"/>
            </a:lvl4pPr>
            <a:lvl5pPr marL="1827096" indent="0">
              <a:buNone/>
              <a:defRPr sz="2000"/>
            </a:lvl5pPr>
            <a:lvl6pPr marL="2283878" indent="0">
              <a:buNone/>
              <a:defRPr sz="2000"/>
            </a:lvl6pPr>
            <a:lvl7pPr marL="2740654" indent="0">
              <a:buNone/>
              <a:defRPr sz="2000"/>
            </a:lvl7pPr>
            <a:lvl8pPr marL="3197430" indent="0">
              <a:buNone/>
              <a:defRPr sz="2000"/>
            </a:lvl8pPr>
            <a:lvl9pPr marL="3654204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6776" indent="0">
              <a:buNone/>
              <a:defRPr sz="1200"/>
            </a:lvl2pPr>
            <a:lvl3pPr marL="913550" indent="0">
              <a:buNone/>
              <a:defRPr sz="1000"/>
            </a:lvl3pPr>
            <a:lvl4pPr marL="1370327" indent="0">
              <a:buNone/>
              <a:defRPr sz="800"/>
            </a:lvl4pPr>
            <a:lvl5pPr marL="1827096" indent="0">
              <a:buNone/>
              <a:defRPr sz="800"/>
            </a:lvl5pPr>
            <a:lvl6pPr marL="2283878" indent="0">
              <a:buNone/>
              <a:defRPr sz="800"/>
            </a:lvl6pPr>
            <a:lvl7pPr marL="2740654" indent="0">
              <a:buNone/>
              <a:defRPr sz="800"/>
            </a:lvl7pPr>
            <a:lvl8pPr marL="3197430" indent="0">
              <a:buNone/>
              <a:defRPr sz="800"/>
            </a:lvl8pPr>
            <a:lvl9pPr marL="3654204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997A1-8B30-436B-A9A6-80D0D4EEDF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258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7422C-4F07-4FFB-8902-38507AA76D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5468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11" y="1524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10" y="1524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89DB0-7C49-4010-B387-6E6E2C6E29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0787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E6B486-5D69-44F5-89EF-E0212106C0BB}" type="slidenum">
              <a:rPr lang="en-US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70345" name="Picture 9" descr="PHIC logo shor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52400"/>
            <a:ext cx="4495800" cy="8556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52690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537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AD0B3-4347-4A9C-85EA-34B44077B243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9470-5019-4C25-B8C3-17430A525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4262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9183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5702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5917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22909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47267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7011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1152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77601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11757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747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AD0B3-4347-4A9C-85EA-34B44077B243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9470-5019-4C25-B8C3-17430A525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80385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90600"/>
            <a:ext cx="4038600" cy="5135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135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29531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630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AD0B3-4347-4A9C-85EA-34B44077B243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9470-5019-4C25-B8C3-17430A525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839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AD0B3-4347-4A9C-85EA-34B44077B243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9470-5019-4C25-B8C3-17430A525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92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Relationship Id="rId9" Type="http://schemas.openxmlformats.org/officeDocument/2006/relationships/image" Target="../media/image3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AD0B3-4347-4A9C-85EA-34B44077B243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E9470-5019-4C25-B8C3-17430A525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65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716E2-BD2D-4BC8-8AD2-7576E37D4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2E1A8-A4BB-45C5-B863-6A743D6D12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795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5925" y="358775"/>
            <a:ext cx="79660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28" tIns="45665" rIns="91328" bIns="45665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5925" y="1344613"/>
            <a:ext cx="8450263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28" tIns="0" rIns="91328" bIns="456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auto">
          <a:xfrm>
            <a:off x="8562975" y="646113"/>
            <a:ext cx="165100" cy="160337"/>
          </a:xfrm>
          <a:prstGeom prst="rect">
            <a:avLst/>
          </a:prstGeom>
          <a:solidFill>
            <a:schemeClr val="tx2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 anchorCtr="1"/>
          <a:lstStyle>
            <a:lvl1pPr algn="l" defTabSz="6461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666750" indent="-257175" algn="l" defTabSz="6461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25525" indent="-204788" algn="l" defTabSz="6461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436688" indent="-206375" algn="l" defTabSz="6461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846263" indent="-204788" algn="l" defTabSz="6461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03463" indent="-204788" defTabSz="646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60663" indent="-204788" defTabSz="646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217863" indent="-204788" defTabSz="646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75063" indent="-204788" defTabSz="646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90000"/>
              </a:spcAft>
              <a:buClr>
                <a:srgbClr val="B2B2B2"/>
              </a:buClr>
              <a:buSzPct val="80000"/>
              <a:buFont typeface="Arial" pitchFamily="34" charset="0"/>
              <a:buNone/>
              <a:defRPr/>
            </a:pPr>
            <a:fld id="{BCDFCEE2-4C92-4F07-BAF1-57D4585B1BA9}" type="slidenum">
              <a:rPr lang="en-US" sz="700" smtClean="0">
                <a:solidFill>
                  <a:srgbClr val="FFFFFF"/>
                </a:solidFill>
                <a:latin typeface="Franklin Gothic Medium" pitchFamily="34" charset="0"/>
                <a:ea typeface="ＭＳ Ｐゴシック" pitchFamily="34" charset="-128"/>
                <a:cs typeface="Times New Roman" pitchFamily="18" charset="0"/>
              </a:rPr>
              <a:pPr algn="ctr" fontAlgn="base">
                <a:spcBef>
                  <a:spcPct val="50000"/>
                </a:spcBef>
                <a:spcAft>
                  <a:spcPct val="90000"/>
                </a:spcAft>
                <a:buClr>
                  <a:srgbClr val="B2B2B2"/>
                </a:buClr>
                <a:buSzPct val="80000"/>
                <a:buFont typeface="Arial" pitchFamily="34" charset="0"/>
                <a:buNone/>
                <a:defRPr/>
              </a:pPr>
              <a:t>‹#›</a:t>
            </a:fld>
            <a:endParaRPr lang="en-US" sz="700" smtClean="0">
              <a:solidFill>
                <a:srgbClr val="FFFFFF"/>
              </a:solidFill>
              <a:latin typeface="Franklin Gothic Medium" pitchFamily="34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37893" name="Line 12"/>
          <p:cNvSpPr>
            <a:spLocks noChangeShapeType="1"/>
          </p:cNvSpPr>
          <p:nvPr/>
        </p:nvSpPr>
        <p:spPr bwMode="auto">
          <a:xfrm>
            <a:off x="415925" y="806450"/>
            <a:ext cx="831215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6661" tIns="48331" rIns="96661" bIns="48331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grpSp>
        <p:nvGrpSpPr>
          <p:cNvPr id="37894" name="Group 5"/>
          <p:cNvGrpSpPr>
            <a:grpSpLocks/>
          </p:cNvGrpSpPr>
          <p:nvPr userDrawn="1"/>
        </p:nvGrpSpPr>
        <p:grpSpPr bwMode="auto">
          <a:xfrm>
            <a:off x="152400" y="6096000"/>
            <a:ext cx="8839200" cy="541338"/>
            <a:chOff x="288" y="4363"/>
            <a:chExt cx="5760" cy="341"/>
          </a:xfrm>
        </p:grpSpPr>
        <p:sp>
          <p:nvSpPr>
            <p:cNvPr id="37896" name="Rectangle 6"/>
            <p:cNvSpPr>
              <a:spLocks noChangeArrowheads="1"/>
            </p:cNvSpPr>
            <p:nvPr userDrawn="1"/>
          </p:nvSpPr>
          <p:spPr bwMode="blackWhite">
            <a:xfrm>
              <a:off x="288" y="4363"/>
              <a:ext cx="5040" cy="3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07" tIns="45704" rIns="91407" bIns="45704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</a:endParaRPr>
            </a:p>
          </p:txBody>
        </p:sp>
        <p:pic>
          <p:nvPicPr>
            <p:cNvPr id="37897" name="Picture 7" descr="MP-logo_RGB"/>
            <p:cNvPicPr>
              <a:picLocks noChangeAspect="1" noChangeArrowheads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8" y="4363"/>
              <a:ext cx="720" cy="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815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248400"/>
            <a:ext cx="64754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549" tIns="0" rIns="0" bIns="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defRPr sz="1000" b="1" smtClean="0">
                <a:solidFill>
                  <a:srgbClr val="FFFFFF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fontAlgn="base">
              <a:defRPr/>
            </a:pPr>
            <a:r>
              <a:rPr lang="en-US"/>
              <a:t>Manatt Health Solutions</a:t>
            </a:r>
          </a:p>
        </p:txBody>
      </p:sp>
    </p:spTree>
    <p:extLst>
      <p:ext uri="{BB962C8B-B14F-4D97-AF65-F5344CB8AC3E}">
        <p14:creationId xmlns:p14="http://schemas.microsoft.com/office/powerpoint/2010/main" val="1488546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</p:sldLayoutIdLst>
  <p:transition spd="slow">
    <p:fade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itchFamily="34" charset="0"/>
        </a:defRPr>
      </a:lvl9pPr>
    </p:titleStyle>
    <p:bodyStyle>
      <a:lvl1pPr marL="307975" indent="-307975" algn="l" rtl="0" eaLnBrk="0" fontAlgn="base" hangingPunct="0">
        <a:spcBef>
          <a:spcPct val="0"/>
        </a:spcBef>
        <a:spcAft>
          <a:spcPct val="50000"/>
        </a:spcAft>
        <a:buClr>
          <a:srgbClr val="EC1608"/>
        </a:buClr>
        <a:buFont typeface="Arial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354013" indent="-150813" algn="l" rtl="0" eaLnBrk="0" fontAlgn="base" hangingPunct="0">
        <a:spcBef>
          <a:spcPct val="0"/>
        </a:spcBef>
        <a:spcAft>
          <a:spcPct val="50000"/>
        </a:spcAft>
        <a:buClr>
          <a:schemeClr val="tx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2pPr>
      <a:lvl3pPr marL="668338" indent="-152400" algn="l" rtl="0" eaLnBrk="0" fontAlgn="base" hangingPunct="0">
        <a:spcBef>
          <a:spcPct val="0"/>
        </a:spcBef>
        <a:spcAft>
          <a:spcPct val="50000"/>
        </a:spcAft>
        <a:buClr>
          <a:schemeClr val="accent2"/>
        </a:buClr>
        <a:buFont typeface="Arial" pitchFamily="34" charset="0"/>
        <a:buChar char="–"/>
        <a:defRPr sz="1400">
          <a:solidFill>
            <a:schemeClr val="tx1"/>
          </a:solidFill>
          <a:latin typeface="+mn-lt"/>
        </a:defRPr>
      </a:lvl3pPr>
      <a:lvl4pPr marL="971550" indent="-157163" algn="l" rtl="0" eaLnBrk="0" fontAlgn="base" hangingPunct="0">
        <a:spcBef>
          <a:spcPct val="0"/>
        </a:spcBef>
        <a:spcAft>
          <a:spcPct val="50000"/>
        </a:spcAft>
        <a:buClr>
          <a:schemeClr val="hlink"/>
        </a:buClr>
        <a:buFont typeface="Arial" pitchFamily="34" charset="0"/>
        <a:buChar char="»"/>
        <a:defRPr sz="1400">
          <a:solidFill>
            <a:schemeClr val="tx1"/>
          </a:solidFill>
          <a:latin typeface="+mn-lt"/>
        </a:defRPr>
      </a:lvl4pPr>
      <a:lvl5pPr marL="1230313" indent="-155575" algn="l" rtl="0" eaLnBrk="0" fontAlgn="base" hangingPunct="0">
        <a:spcBef>
          <a:spcPct val="0"/>
        </a:spcBef>
        <a:spcAft>
          <a:spcPct val="50000"/>
        </a:spcAft>
        <a:buClr>
          <a:schemeClr val="accent1"/>
        </a:buClr>
        <a:buFont typeface="Arial" pitchFamily="34" charset="0"/>
        <a:buChar char="&gt;"/>
        <a:defRPr sz="1400">
          <a:solidFill>
            <a:schemeClr val="tx1"/>
          </a:solidFill>
          <a:latin typeface="+mn-lt"/>
        </a:defRPr>
      </a:lvl5pPr>
      <a:lvl6pPr marL="1687513" indent="-155575" algn="l" rtl="0" fontAlgn="base">
        <a:spcBef>
          <a:spcPct val="0"/>
        </a:spcBef>
        <a:spcAft>
          <a:spcPct val="50000"/>
        </a:spcAft>
        <a:buClr>
          <a:schemeClr val="accent1"/>
        </a:buClr>
        <a:buFont typeface="Arial" pitchFamily="34" charset="0"/>
        <a:buChar char="&gt;"/>
        <a:defRPr sz="1400">
          <a:solidFill>
            <a:schemeClr val="tx1"/>
          </a:solidFill>
          <a:latin typeface="+mn-lt"/>
        </a:defRPr>
      </a:lvl6pPr>
      <a:lvl7pPr marL="2144713" indent="-155575" algn="l" rtl="0" fontAlgn="base">
        <a:spcBef>
          <a:spcPct val="0"/>
        </a:spcBef>
        <a:spcAft>
          <a:spcPct val="50000"/>
        </a:spcAft>
        <a:buClr>
          <a:schemeClr val="accent1"/>
        </a:buClr>
        <a:buFont typeface="Arial" pitchFamily="34" charset="0"/>
        <a:buChar char="&gt;"/>
        <a:defRPr sz="1400">
          <a:solidFill>
            <a:schemeClr val="tx1"/>
          </a:solidFill>
          <a:latin typeface="+mn-lt"/>
        </a:defRPr>
      </a:lvl7pPr>
      <a:lvl8pPr marL="2601913" indent="-155575" algn="l" rtl="0" fontAlgn="base">
        <a:spcBef>
          <a:spcPct val="0"/>
        </a:spcBef>
        <a:spcAft>
          <a:spcPct val="50000"/>
        </a:spcAft>
        <a:buClr>
          <a:schemeClr val="accent1"/>
        </a:buClr>
        <a:buFont typeface="Arial" pitchFamily="34" charset="0"/>
        <a:buChar char="&gt;"/>
        <a:defRPr sz="1400">
          <a:solidFill>
            <a:schemeClr val="tx1"/>
          </a:solidFill>
          <a:latin typeface="+mn-lt"/>
        </a:defRPr>
      </a:lvl8pPr>
      <a:lvl9pPr marL="3059113" indent="-155575" algn="l" rtl="0" fontAlgn="base">
        <a:spcBef>
          <a:spcPct val="0"/>
        </a:spcBef>
        <a:spcAft>
          <a:spcPct val="50000"/>
        </a:spcAft>
        <a:buClr>
          <a:schemeClr val="accent1"/>
        </a:buClr>
        <a:buFont typeface="Arial" pitchFamily="34" charset="0"/>
        <a:buChar char="&gt;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5925" y="312738"/>
            <a:ext cx="79660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6" rIns="91350" bIns="45676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5925" y="1344613"/>
            <a:ext cx="8450263" cy="4638675"/>
          </a:xfrm>
          <a:prstGeom prst="rect">
            <a:avLst/>
          </a:prstGeom>
          <a:solidFill>
            <a:srgbClr val="EAEAEA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vert="horz" wrap="square" lIns="91350" tIns="0" rIns="91350" bIns="456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4" name="Text Box 13"/>
          <p:cNvSpPr txBox="1">
            <a:spLocks noChangeArrowheads="1"/>
          </p:cNvSpPr>
          <p:nvPr/>
        </p:nvSpPr>
        <p:spPr bwMode="auto">
          <a:xfrm>
            <a:off x="8562975" y="646113"/>
            <a:ext cx="165100" cy="160337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none" lIns="0" tIns="0" rIns="0" bIns="0" anchor="ctr" anchorCtr="1"/>
          <a:lstStyle>
            <a:lvl1pPr defTabSz="646113" eaLnBrk="0" hangingPunct="0">
              <a:defRPr sz="1100" b="1">
                <a:solidFill>
                  <a:schemeClr val="tx1"/>
                </a:solidFill>
                <a:latin typeface="Arial Unicode MS" pitchFamily="34" charset="-128"/>
                <a:ea typeface="ＭＳ Ｐゴシック" charset="-128"/>
              </a:defRPr>
            </a:lvl1pPr>
            <a:lvl2pPr marL="742950" indent="-285750" defTabSz="646113" eaLnBrk="0" hangingPunct="0">
              <a:defRPr sz="1100" b="1">
                <a:solidFill>
                  <a:schemeClr val="tx1"/>
                </a:solidFill>
                <a:latin typeface="Arial Unicode MS" pitchFamily="34" charset="-128"/>
                <a:ea typeface="ＭＳ Ｐゴシック" charset="-128"/>
              </a:defRPr>
            </a:lvl2pPr>
            <a:lvl3pPr marL="1143000" indent="-228600" defTabSz="646113" eaLnBrk="0" hangingPunct="0">
              <a:defRPr sz="1100" b="1">
                <a:solidFill>
                  <a:schemeClr val="tx1"/>
                </a:solidFill>
                <a:latin typeface="Arial Unicode MS" pitchFamily="34" charset="-128"/>
                <a:ea typeface="ＭＳ Ｐゴシック" charset="-128"/>
              </a:defRPr>
            </a:lvl3pPr>
            <a:lvl4pPr marL="1600200" indent="-228600" defTabSz="646113" eaLnBrk="0" hangingPunct="0">
              <a:defRPr sz="1100" b="1">
                <a:solidFill>
                  <a:schemeClr val="tx1"/>
                </a:solidFill>
                <a:latin typeface="Arial Unicode MS" pitchFamily="34" charset="-128"/>
                <a:ea typeface="ＭＳ Ｐゴシック" charset="-128"/>
              </a:defRPr>
            </a:lvl4pPr>
            <a:lvl5pPr marL="2057400" indent="-228600" defTabSz="646113" eaLnBrk="0" hangingPunct="0">
              <a:defRPr sz="1100" b="1">
                <a:solidFill>
                  <a:schemeClr val="tx1"/>
                </a:solidFill>
                <a:latin typeface="Arial Unicode MS" pitchFamily="34" charset="-128"/>
                <a:ea typeface="ＭＳ Ｐゴシック" charset="-128"/>
              </a:defRPr>
            </a:lvl5pPr>
            <a:lvl6pPr marL="25146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 Unicode MS" pitchFamily="34" charset="-128"/>
                <a:ea typeface="ＭＳ Ｐゴシック" charset="-128"/>
              </a:defRPr>
            </a:lvl6pPr>
            <a:lvl7pPr marL="29718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 Unicode MS" pitchFamily="34" charset="-128"/>
                <a:ea typeface="ＭＳ Ｐゴシック" charset="-128"/>
              </a:defRPr>
            </a:lvl7pPr>
            <a:lvl8pPr marL="34290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 Unicode MS" pitchFamily="34" charset="-128"/>
                <a:ea typeface="ＭＳ Ｐゴシック" charset="-128"/>
              </a:defRPr>
            </a:lvl8pPr>
            <a:lvl9pPr marL="38862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 Unicode MS" pitchFamily="34" charset="-128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90000"/>
              </a:spcAft>
              <a:buClr>
                <a:srgbClr val="B2B2B2"/>
              </a:buClr>
              <a:buSzPct val="80000"/>
              <a:buFont typeface="Arial" charset="0"/>
              <a:buNone/>
              <a:defRPr/>
            </a:pPr>
            <a:fld id="{58CFDAA3-06B8-4442-B87E-A642206DBCB4}" type="slidenum">
              <a:rPr lang="en-US" sz="700" b="0" smtClean="0">
                <a:solidFill>
                  <a:srgbClr val="FFFFFF"/>
                </a:solidFill>
                <a:latin typeface="Franklin Gothic Medium" pitchFamily="34" charset="0"/>
                <a:cs typeface="Times New Roman" pitchFamily="18" charset="0"/>
              </a:rPr>
              <a:pPr algn="ctr" eaLnBrk="1" fontAlgn="base" hangingPunct="1">
                <a:spcBef>
                  <a:spcPct val="50000"/>
                </a:spcBef>
                <a:spcAft>
                  <a:spcPct val="90000"/>
                </a:spcAft>
                <a:buClr>
                  <a:srgbClr val="B2B2B2"/>
                </a:buClr>
                <a:buSzPct val="80000"/>
                <a:buFont typeface="Arial" charset="0"/>
                <a:buNone/>
                <a:defRPr/>
              </a:pPr>
              <a:t>‹#›</a:t>
            </a:fld>
            <a:endParaRPr lang="en-US" sz="700" b="0" smtClean="0">
              <a:solidFill>
                <a:srgbClr val="FFFFFF"/>
              </a:solidFill>
              <a:latin typeface="Franklin Gothic Medium" pitchFamily="34" charset="0"/>
              <a:cs typeface="Times New Roman" pitchFamily="18" charset="0"/>
            </a:endParaRPr>
          </a:p>
        </p:txBody>
      </p:sp>
      <p:sp>
        <p:nvSpPr>
          <p:cNvPr id="13317" name="Line 12"/>
          <p:cNvSpPr>
            <a:spLocks noChangeShapeType="1"/>
          </p:cNvSpPr>
          <p:nvPr/>
        </p:nvSpPr>
        <p:spPr bwMode="auto">
          <a:xfrm>
            <a:off x="415925" y="806450"/>
            <a:ext cx="831215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6661" tIns="48331" rIns="96661" bIns="48331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3318" name="Picture 7" descr="MP-logo_RGB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205538"/>
            <a:ext cx="919163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Rectangle 11"/>
          <p:cNvSpPr>
            <a:spLocks noChangeArrowheads="1"/>
          </p:cNvSpPr>
          <p:nvPr userDrawn="1"/>
        </p:nvSpPr>
        <p:spPr bwMode="auto">
          <a:xfrm>
            <a:off x="0" y="6232525"/>
            <a:ext cx="7848600" cy="45720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58" tIns="50929" rIns="101858" bIns="50929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b="1">
              <a:solidFill>
                <a:srgbClr val="000000"/>
              </a:solidFill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1740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ransition spd="slow">
    <p:fade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pitchFamily="18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pitchFamily="18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pitchFamily="18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pitchFamily="18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pitchFamily="18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pitchFamily="18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pitchFamily="18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pitchFamily="18" charset="0"/>
          <a:ea typeface="ＭＳ Ｐゴシック" pitchFamily="34" charset="-128"/>
        </a:defRPr>
      </a:lvl9pPr>
    </p:titleStyle>
    <p:bodyStyle>
      <a:lvl1pPr marL="307975" indent="-307975" algn="l" rtl="0" eaLnBrk="0" fontAlgn="base" hangingPunct="0">
        <a:spcBef>
          <a:spcPct val="0"/>
        </a:spcBef>
        <a:spcAft>
          <a:spcPct val="50000"/>
        </a:spcAft>
        <a:buClr>
          <a:srgbClr val="EC1608"/>
        </a:buClr>
        <a:buFont typeface="Arial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354013" indent="-150813" algn="l" rtl="0" eaLnBrk="0" fontAlgn="base" hangingPunct="0">
        <a:spcBef>
          <a:spcPct val="0"/>
        </a:spcBef>
        <a:spcAft>
          <a:spcPct val="50000"/>
        </a:spcAft>
        <a:buClr>
          <a:schemeClr val="tx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</a:defRPr>
      </a:lvl2pPr>
      <a:lvl3pPr marL="668338" indent="-152400" algn="l" rtl="0" eaLnBrk="0" fontAlgn="base" hangingPunct="0">
        <a:spcBef>
          <a:spcPct val="0"/>
        </a:spcBef>
        <a:spcAft>
          <a:spcPct val="50000"/>
        </a:spcAft>
        <a:buClr>
          <a:schemeClr val="accent2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  <a:ea typeface="+mn-ea"/>
        </a:defRPr>
      </a:lvl3pPr>
      <a:lvl4pPr marL="971550" indent="-157163" algn="l" rtl="0" eaLnBrk="0" fontAlgn="base" hangingPunct="0">
        <a:spcBef>
          <a:spcPct val="0"/>
        </a:spcBef>
        <a:spcAft>
          <a:spcPct val="50000"/>
        </a:spcAft>
        <a:buClr>
          <a:schemeClr val="hlink"/>
        </a:buClr>
        <a:buFont typeface="Arial" pitchFamily="34" charset="0"/>
        <a:buChar char="»"/>
        <a:defRPr sz="1600">
          <a:solidFill>
            <a:schemeClr val="tx1"/>
          </a:solidFill>
          <a:latin typeface="+mn-lt"/>
          <a:ea typeface="+mn-ea"/>
        </a:defRPr>
      </a:lvl4pPr>
      <a:lvl5pPr marL="1230313" indent="-155575" algn="l" rtl="0" eaLnBrk="0" fontAlgn="base" hangingPunct="0">
        <a:spcBef>
          <a:spcPct val="0"/>
        </a:spcBef>
        <a:spcAft>
          <a:spcPct val="50000"/>
        </a:spcAft>
        <a:buClr>
          <a:schemeClr val="accent1"/>
        </a:buClr>
        <a:buFont typeface="Arial" pitchFamily="34" charset="0"/>
        <a:buChar char="&gt;"/>
        <a:defRPr sz="1600">
          <a:solidFill>
            <a:schemeClr val="tx1"/>
          </a:solidFill>
          <a:latin typeface="+mn-lt"/>
          <a:ea typeface="+mn-ea"/>
        </a:defRPr>
      </a:lvl5pPr>
      <a:lvl6pPr marL="1687513" indent="-155575" algn="l" rtl="0" fontAlgn="base">
        <a:spcBef>
          <a:spcPct val="0"/>
        </a:spcBef>
        <a:spcAft>
          <a:spcPct val="50000"/>
        </a:spcAft>
        <a:buClr>
          <a:schemeClr val="accent1"/>
        </a:buClr>
        <a:buFont typeface="Arial" pitchFamily="34" charset="0"/>
        <a:buChar char="&gt;"/>
        <a:defRPr sz="1600">
          <a:solidFill>
            <a:schemeClr val="tx1"/>
          </a:solidFill>
          <a:latin typeface="+mn-lt"/>
          <a:ea typeface="+mn-ea"/>
        </a:defRPr>
      </a:lvl6pPr>
      <a:lvl7pPr marL="2144713" indent="-155575" algn="l" rtl="0" fontAlgn="base">
        <a:spcBef>
          <a:spcPct val="0"/>
        </a:spcBef>
        <a:spcAft>
          <a:spcPct val="50000"/>
        </a:spcAft>
        <a:buClr>
          <a:schemeClr val="accent1"/>
        </a:buClr>
        <a:buFont typeface="Arial" pitchFamily="34" charset="0"/>
        <a:buChar char="&gt;"/>
        <a:defRPr sz="1600">
          <a:solidFill>
            <a:schemeClr val="tx1"/>
          </a:solidFill>
          <a:latin typeface="+mn-lt"/>
          <a:ea typeface="+mn-ea"/>
        </a:defRPr>
      </a:lvl7pPr>
      <a:lvl8pPr marL="2601913" indent="-155575" algn="l" rtl="0" fontAlgn="base">
        <a:spcBef>
          <a:spcPct val="0"/>
        </a:spcBef>
        <a:spcAft>
          <a:spcPct val="50000"/>
        </a:spcAft>
        <a:buClr>
          <a:schemeClr val="accent1"/>
        </a:buClr>
        <a:buFont typeface="Arial" pitchFamily="34" charset="0"/>
        <a:buChar char="&gt;"/>
        <a:defRPr sz="1600">
          <a:solidFill>
            <a:schemeClr val="tx1"/>
          </a:solidFill>
          <a:latin typeface="+mn-lt"/>
          <a:ea typeface="+mn-ea"/>
        </a:defRPr>
      </a:lvl8pPr>
      <a:lvl9pPr marL="3059113" indent="-155575" algn="l" rtl="0" fontAlgn="base">
        <a:spcBef>
          <a:spcPct val="0"/>
        </a:spcBef>
        <a:spcAft>
          <a:spcPct val="50000"/>
        </a:spcAft>
        <a:buClr>
          <a:schemeClr val="accent1"/>
        </a:buClr>
        <a:buFont typeface="Arial" pitchFamily="34" charset="0"/>
        <a:buChar char="&gt;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5724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rgbClr val="003466"/>
          </a:solidFill>
          <a:ln w="9525">
            <a:solidFill>
              <a:srgbClr val="003466"/>
            </a:solidFill>
            <a:miter lim="800000"/>
            <a:headEnd/>
            <a:tailEnd/>
          </a:ln>
        </p:spPr>
        <p:txBody>
          <a:bodyPr wrap="none" lIns="91356" tIns="45678" rIns="91356" bIns="45678" anchor="ctr"/>
          <a:lstStyle/>
          <a:p>
            <a:pPr defTabSz="9135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143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6" tIns="45678" rIns="91356" bIns="456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6" tIns="45678" rIns="91356" bIns="456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6" tIns="45678" rIns="91356" bIns="4567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3466"/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 defTabSz="91355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029200" y="6324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6" tIns="45678" rIns="91356" bIns="4567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3466"/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 defTabSz="913550" fontAlgn="base">
              <a:spcBef>
                <a:spcPct val="0"/>
              </a:spcBef>
              <a:spcAft>
                <a:spcPct val="0"/>
              </a:spcAft>
              <a:defRPr/>
            </a:pPr>
            <a:fld id="{D2DF2D5B-D90D-4418-A435-3228041B1E2A}" type="slidenum">
              <a:rPr lang="en-US"/>
              <a:pPr defTabSz="91355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74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6" tIns="45678" rIns="91356" bIns="45678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3466"/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 defTabSz="91355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7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bg1"/>
          </a:solidFill>
          <a:latin typeface="Arial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bg1"/>
          </a:solidFill>
          <a:latin typeface="Arial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bg1"/>
          </a:solidFill>
          <a:latin typeface="Arial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bg1"/>
          </a:solidFill>
          <a:latin typeface="Arial" charset="0"/>
          <a:ea typeface="ＭＳ Ｐゴシック" pitchFamily="1" charset="-128"/>
        </a:defRPr>
      </a:lvl5pPr>
      <a:lvl6pPr marL="456776" algn="l" rtl="0" fontAlgn="base">
        <a:spcBef>
          <a:spcPct val="0"/>
        </a:spcBef>
        <a:spcAft>
          <a:spcPct val="0"/>
        </a:spcAft>
        <a:defRPr sz="4300">
          <a:solidFill>
            <a:schemeClr val="bg1"/>
          </a:solidFill>
          <a:latin typeface="Arial" charset="0"/>
          <a:ea typeface="ＭＳ Ｐゴシック" pitchFamily="1" charset="-128"/>
        </a:defRPr>
      </a:lvl6pPr>
      <a:lvl7pPr marL="913550" algn="l" rtl="0" fontAlgn="base">
        <a:spcBef>
          <a:spcPct val="0"/>
        </a:spcBef>
        <a:spcAft>
          <a:spcPct val="0"/>
        </a:spcAft>
        <a:defRPr sz="4300">
          <a:solidFill>
            <a:schemeClr val="bg1"/>
          </a:solidFill>
          <a:latin typeface="Arial" charset="0"/>
          <a:ea typeface="ＭＳ Ｐゴシック" pitchFamily="1" charset="-128"/>
        </a:defRPr>
      </a:lvl7pPr>
      <a:lvl8pPr marL="1370327" algn="l" rtl="0" fontAlgn="base">
        <a:spcBef>
          <a:spcPct val="0"/>
        </a:spcBef>
        <a:spcAft>
          <a:spcPct val="0"/>
        </a:spcAft>
        <a:defRPr sz="4300">
          <a:solidFill>
            <a:schemeClr val="bg1"/>
          </a:solidFill>
          <a:latin typeface="Arial" charset="0"/>
          <a:ea typeface="ＭＳ Ｐゴシック" pitchFamily="1" charset="-128"/>
        </a:defRPr>
      </a:lvl8pPr>
      <a:lvl9pPr marL="1827096" algn="l" rtl="0" fontAlgn="base">
        <a:spcBef>
          <a:spcPct val="0"/>
        </a:spcBef>
        <a:spcAft>
          <a:spcPct val="0"/>
        </a:spcAft>
        <a:defRPr sz="4300">
          <a:solidFill>
            <a:schemeClr val="bg1"/>
          </a:solidFill>
          <a:latin typeface="Arial" charset="0"/>
          <a:ea typeface="ＭＳ Ｐゴシック" pitchFamily="1" charset="-128"/>
        </a:defRPr>
      </a:lvl9pPr>
    </p:titleStyle>
    <p:bodyStyle>
      <a:lvl1pPr marL="342582" indent="-342582" algn="l" rtl="0" eaLnBrk="0" fontAlgn="base" hangingPunct="0">
        <a:spcBef>
          <a:spcPct val="20000"/>
        </a:spcBef>
        <a:spcAft>
          <a:spcPct val="0"/>
        </a:spcAft>
        <a:buFont typeface="Times" pitchFamily="1" charset="0"/>
        <a:buChar char="•"/>
        <a:defRPr sz="3200">
          <a:solidFill>
            <a:srgbClr val="003466"/>
          </a:solidFill>
          <a:latin typeface="+mn-lt"/>
          <a:ea typeface="+mn-ea"/>
          <a:cs typeface="+mn-cs"/>
        </a:defRPr>
      </a:lvl1pPr>
      <a:lvl2pPr marL="742260" indent="-285486" algn="l" rtl="0" eaLnBrk="0" fontAlgn="base" hangingPunct="0">
        <a:spcBef>
          <a:spcPct val="20000"/>
        </a:spcBef>
        <a:spcAft>
          <a:spcPct val="0"/>
        </a:spcAft>
        <a:buFont typeface="Times" pitchFamily="1" charset="0"/>
        <a:buChar char="•"/>
        <a:defRPr sz="2800">
          <a:solidFill>
            <a:srgbClr val="003466"/>
          </a:solidFill>
          <a:latin typeface="+mn-lt"/>
          <a:ea typeface="+mn-ea"/>
        </a:defRPr>
      </a:lvl2pPr>
      <a:lvl3pPr marL="1141938" indent="-228387" algn="l" rtl="0" eaLnBrk="0" fontAlgn="base" hangingPunct="0">
        <a:spcBef>
          <a:spcPct val="20000"/>
        </a:spcBef>
        <a:spcAft>
          <a:spcPct val="0"/>
        </a:spcAft>
        <a:buFont typeface="Times" pitchFamily="1" charset="0"/>
        <a:buChar char="•"/>
        <a:defRPr sz="2400">
          <a:solidFill>
            <a:srgbClr val="003466"/>
          </a:solidFill>
          <a:latin typeface="+mn-lt"/>
          <a:ea typeface="+mn-ea"/>
        </a:defRPr>
      </a:lvl3pPr>
      <a:lvl4pPr marL="1598716" indent="-228387" algn="l" rtl="0" eaLnBrk="0" fontAlgn="base" hangingPunct="0">
        <a:spcBef>
          <a:spcPct val="20000"/>
        </a:spcBef>
        <a:spcAft>
          <a:spcPct val="0"/>
        </a:spcAft>
        <a:buFont typeface="Times" pitchFamily="1" charset="0"/>
        <a:buChar char="•"/>
        <a:defRPr sz="2000">
          <a:solidFill>
            <a:srgbClr val="003466"/>
          </a:solidFill>
          <a:latin typeface="+mn-lt"/>
          <a:ea typeface="+mn-ea"/>
        </a:defRPr>
      </a:lvl4pPr>
      <a:lvl5pPr marL="2055489" indent="-228387" algn="l" rtl="0" eaLnBrk="0" fontAlgn="base" hangingPunct="0">
        <a:spcBef>
          <a:spcPct val="20000"/>
        </a:spcBef>
        <a:spcAft>
          <a:spcPct val="0"/>
        </a:spcAft>
        <a:buFont typeface="Times" pitchFamily="1" charset="0"/>
        <a:buChar char="•"/>
        <a:defRPr sz="2000">
          <a:solidFill>
            <a:srgbClr val="003466"/>
          </a:solidFill>
          <a:latin typeface="+mn-lt"/>
          <a:ea typeface="+mn-ea"/>
        </a:defRPr>
      </a:lvl5pPr>
      <a:lvl6pPr marL="2512268" indent="-228387" algn="l" rtl="0" fontAlgn="base">
        <a:spcBef>
          <a:spcPct val="20000"/>
        </a:spcBef>
        <a:spcAft>
          <a:spcPct val="0"/>
        </a:spcAft>
        <a:buFont typeface="Times" pitchFamily="1" charset="0"/>
        <a:buChar char="•"/>
        <a:defRPr sz="2000">
          <a:solidFill>
            <a:srgbClr val="003466"/>
          </a:solidFill>
          <a:latin typeface="+mn-lt"/>
          <a:ea typeface="+mn-ea"/>
        </a:defRPr>
      </a:lvl6pPr>
      <a:lvl7pPr marL="2969043" indent="-228387" algn="l" rtl="0" fontAlgn="base">
        <a:spcBef>
          <a:spcPct val="20000"/>
        </a:spcBef>
        <a:spcAft>
          <a:spcPct val="0"/>
        </a:spcAft>
        <a:buFont typeface="Times" pitchFamily="1" charset="0"/>
        <a:buChar char="•"/>
        <a:defRPr sz="2000">
          <a:solidFill>
            <a:srgbClr val="003466"/>
          </a:solidFill>
          <a:latin typeface="+mn-lt"/>
          <a:ea typeface="+mn-ea"/>
        </a:defRPr>
      </a:lvl7pPr>
      <a:lvl8pPr marL="3425813" indent="-228387" algn="l" rtl="0" fontAlgn="base">
        <a:spcBef>
          <a:spcPct val="20000"/>
        </a:spcBef>
        <a:spcAft>
          <a:spcPct val="0"/>
        </a:spcAft>
        <a:buFont typeface="Times" pitchFamily="1" charset="0"/>
        <a:buChar char="•"/>
        <a:defRPr sz="2000">
          <a:solidFill>
            <a:srgbClr val="003466"/>
          </a:solidFill>
          <a:latin typeface="+mn-lt"/>
          <a:ea typeface="+mn-ea"/>
        </a:defRPr>
      </a:lvl8pPr>
      <a:lvl9pPr marL="3882593" indent="-228387" algn="l" rtl="0" fontAlgn="base">
        <a:spcBef>
          <a:spcPct val="20000"/>
        </a:spcBef>
        <a:spcAft>
          <a:spcPct val="0"/>
        </a:spcAft>
        <a:buFont typeface="Times" pitchFamily="1" charset="0"/>
        <a:buChar char="•"/>
        <a:defRPr sz="2000">
          <a:solidFill>
            <a:srgbClr val="003466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35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6" algn="l" defTabSz="9135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50" algn="l" defTabSz="9135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27" algn="l" defTabSz="9135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96" algn="l" defTabSz="9135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78" algn="l" defTabSz="9135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54" algn="l" defTabSz="9135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30" algn="l" defTabSz="9135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04" algn="l" defTabSz="9135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9600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576263"/>
          </a:xfrm>
          <a:prstGeom prst="rect">
            <a:avLst/>
          </a:prstGeom>
          <a:gradFill rotWithShape="1">
            <a:gsLst>
              <a:gs pos="0">
                <a:srgbClr val="F1AC01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4" name="Slide Number Placeholder 5"/>
          <p:cNvSpPr txBox="1">
            <a:spLocks noGrp="1"/>
          </p:cNvSpPr>
          <p:nvPr userDrawn="1"/>
        </p:nvSpPr>
        <p:spPr bwMode="auto">
          <a:xfrm>
            <a:off x="7924800" y="6507163"/>
            <a:ext cx="9906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972E80B5-68A0-4394-8A1C-442A5498563F}" type="slidenum">
              <a:rPr lang="en-US" sz="1300" b="1">
                <a:solidFill>
                  <a:srgbClr val="000000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300" b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5" name="Picture 11" descr="PHIC logo short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6335713"/>
            <a:ext cx="2743200" cy="522287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0" y="555625"/>
            <a:ext cx="9144000" cy="76200"/>
          </a:xfrm>
          <a:prstGeom prst="rect">
            <a:avLst/>
          </a:prstGeom>
          <a:solidFill>
            <a:srgbClr val="99CCFF">
              <a:alpha val="6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808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Manatt Health Solutions</a:t>
            </a:r>
          </a:p>
        </p:txBody>
      </p:sp>
      <p:sp>
        <p:nvSpPr>
          <p:cNvPr id="2027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Georgia Profile</a:t>
            </a:r>
          </a:p>
        </p:txBody>
      </p:sp>
      <p:sp>
        <p:nvSpPr>
          <p:cNvPr id="20275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9700" y="1143000"/>
            <a:ext cx="4089400" cy="3581400"/>
          </a:xfrm>
        </p:spPr>
        <p:txBody>
          <a:bodyPr/>
          <a:lstStyle/>
          <a:p>
            <a:pPr marL="0" indent="0" eaLnBrk="1" hangingPunct="1"/>
            <a:r>
              <a:rPr lang="en-US" sz="1600" b="1" dirty="0" smtClean="0">
                <a:latin typeface="Calibri" pitchFamily="34" charset="0"/>
              </a:rPr>
              <a:t>Total State Population:</a:t>
            </a:r>
            <a:r>
              <a:rPr lang="en-US" sz="1600" dirty="0" smtClean="0">
                <a:latin typeface="Calibri" pitchFamily="34" charset="0"/>
              </a:rPr>
              <a:t> 9.7 million </a:t>
            </a:r>
          </a:p>
          <a:p>
            <a:pPr marL="0" indent="0" eaLnBrk="1" hangingPunct="1"/>
            <a:r>
              <a:rPr lang="en-US" sz="1600" b="1" dirty="0" smtClean="0">
                <a:latin typeface="Calibri" pitchFamily="34" charset="0"/>
              </a:rPr>
              <a:t>Medicaid Enrollment (2011):</a:t>
            </a:r>
            <a:r>
              <a:rPr lang="en-US" sz="1600" dirty="0" smtClean="0">
                <a:latin typeface="Calibri" pitchFamily="34" charset="0"/>
              </a:rPr>
              <a:t> 1.7 million total </a:t>
            </a:r>
          </a:p>
          <a:p>
            <a:pPr marL="0" indent="0" eaLnBrk="1" hangingPunct="1"/>
            <a:r>
              <a:rPr lang="en-US" sz="1600" b="1" dirty="0" smtClean="0">
                <a:latin typeface="Calibri" pitchFamily="34" charset="0"/>
              </a:rPr>
              <a:t>% population below poverty: </a:t>
            </a:r>
            <a:r>
              <a:rPr lang="en-US" sz="1600" dirty="0" smtClean="0">
                <a:latin typeface="Calibri" pitchFamily="34" charset="0"/>
              </a:rPr>
              <a:t>24%</a:t>
            </a:r>
          </a:p>
          <a:p>
            <a:pPr marL="0" indent="0" eaLnBrk="1" hangingPunct="1"/>
            <a:r>
              <a:rPr lang="en-US" sz="1600" b="1" dirty="0" smtClean="0">
                <a:latin typeface="Calibri" pitchFamily="34" charset="0"/>
              </a:rPr>
              <a:t>% population uninsured:</a:t>
            </a:r>
            <a:r>
              <a:rPr lang="en-US" sz="1600" dirty="0" smtClean="0">
                <a:latin typeface="Calibri" pitchFamily="34" charset="0"/>
              </a:rPr>
              <a:t> 20%</a:t>
            </a:r>
          </a:p>
          <a:p>
            <a:pPr marL="0" indent="0" eaLnBrk="1" hangingPunct="1"/>
            <a:r>
              <a:rPr lang="en-US" sz="1600" dirty="0" smtClean="0">
                <a:latin typeface="Calibri" pitchFamily="34" charset="0"/>
              </a:rPr>
              <a:t/>
            </a:r>
            <a:br>
              <a:rPr lang="en-US" sz="1600" dirty="0" smtClean="0">
                <a:latin typeface="Calibri" pitchFamily="34" charset="0"/>
              </a:rPr>
            </a:br>
            <a:r>
              <a:rPr lang="en-US" sz="1600" dirty="0" smtClean="0">
                <a:latin typeface="Calibri" pitchFamily="34" charset="0"/>
              </a:rPr>
              <a:t/>
            </a:r>
            <a:br>
              <a:rPr lang="en-US" sz="1600" dirty="0" smtClean="0">
                <a:latin typeface="Calibri" pitchFamily="34" charset="0"/>
              </a:rPr>
            </a:br>
            <a:endParaRPr lang="en-US" sz="1600" dirty="0" smtClean="0">
              <a:latin typeface="Calibri" pitchFamily="34" charset="0"/>
            </a:endParaRPr>
          </a:p>
          <a:p>
            <a:pPr marL="0" indent="0" eaLnBrk="1" hangingPunct="1"/>
            <a:r>
              <a:rPr lang="en-US" sz="1600" b="1" dirty="0" smtClean="0">
                <a:latin typeface="Calibri" pitchFamily="34" charset="0"/>
              </a:rPr>
              <a:t>Total Spending Under Medicaid (2010):</a:t>
            </a:r>
            <a:r>
              <a:rPr lang="en-US" sz="1600" dirty="0" smtClean="0">
                <a:latin typeface="Calibri" pitchFamily="34" charset="0"/>
              </a:rPr>
              <a:t> $7.2B</a:t>
            </a:r>
          </a:p>
          <a:p>
            <a:pPr lvl="1" eaLnBrk="1" hangingPunct="1"/>
            <a:r>
              <a:rPr lang="en-US" sz="1600" dirty="0" smtClean="0">
                <a:latin typeface="Calibri" pitchFamily="34" charset="0"/>
              </a:rPr>
              <a:t>Federal Share: $5.4B (or 75%)</a:t>
            </a:r>
          </a:p>
          <a:p>
            <a:pPr lvl="1" eaLnBrk="1" hangingPunct="1"/>
            <a:r>
              <a:rPr lang="en-US" sz="1600" dirty="0" smtClean="0">
                <a:latin typeface="Calibri" pitchFamily="34" charset="0"/>
              </a:rPr>
              <a:t>State Share: $1.8B (or 25%)</a:t>
            </a:r>
            <a:endParaRPr lang="en-US" sz="1300" dirty="0" smtClean="0">
              <a:latin typeface="Calibri" pitchFamily="34" charset="0"/>
            </a:endParaRPr>
          </a:p>
        </p:txBody>
      </p:sp>
      <p:sp>
        <p:nvSpPr>
          <p:cNvPr id="1378308" name="Text Box 4"/>
          <p:cNvSpPr txBox="1">
            <a:spLocks noChangeArrowheads="1"/>
          </p:cNvSpPr>
          <p:nvPr/>
        </p:nvSpPr>
        <p:spPr bwMode="auto">
          <a:xfrm>
            <a:off x="304800" y="6619875"/>
            <a:ext cx="55626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34" tIns="50917" rIns="101834" bIns="50917">
            <a:spAutoFit/>
          </a:bodyPr>
          <a:lstStyle>
            <a:lvl1pPr algn="l" defTabSz="101917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algn="l" defTabSz="101917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algn="l" defTabSz="1019175">
              <a:defRPr>
                <a:solidFill>
                  <a:schemeClr val="tx1"/>
                </a:solidFill>
                <a:latin typeface="Arial" pitchFamily="34" charset="0"/>
              </a:defRPr>
            </a:lvl3pPr>
            <a:lvl4pPr algn="l" defTabSz="1019175">
              <a:defRPr>
                <a:solidFill>
                  <a:schemeClr val="tx1"/>
                </a:solidFill>
                <a:latin typeface="Arial" pitchFamily="34" charset="0"/>
              </a:defRPr>
            </a:lvl4pPr>
            <a:lvl5pPr algn="l" defTabSz="1019175">
              <a:defRPr>
                <a:solidFill>
                  <a:schemeClr val="tx1"/>
                </a:solidFill>
                <a:latin typeface="Arial" pitchFamily="34" charset="0"/>
              </a:defRPr>
            </a:lvl5pPr>
            <a:lvl6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0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Sources: CMS, Kaiser Family Foundation, National Governor’s Association</a:t>
            </a:r>
          </a:p>
        </p:txBody>
      </p:sp>
      <p:sp>
        <p:nvSpPr>
          <p:cNvPr id="1378309" name="Line 5"/>
          <p:cNvSpPr>
            <a:spLocks noChangeShapeType="1"/>
          </p:cNvSpPr>
          <p:nvPr/>
        </p:nvSpPr>
        <p:spPr bwMode="auto">
          <a:xfrm>
            <a:off x="4419600" y="1524000"/>
            <a:ext cx="0" cy="3657600"/>
          </a:xfrm>
          <a:prstGeom prst="line">
            <a:avLst/>
          </a:prstGeom>
          <a:noFill/>
          <a:ln w="19050">
            <a:solidFill>
              <a:schemeClr val="fol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58" tIns="50929" rIns="101858" bIns="50929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>
              <a:solidFill>
                <a:srgbClr val="00000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378310" name="Rectangle 6"/>
          <p:cNvSpPr>
            <a:spLocks noChangeArrowheads="1"/>
          </p:cNvSpPr>
          <p:nvPr/>
        </p:nvSpPr>
        <p:spPr bwMode="auto">
          <a:xfrm>
            <a:off x="292100" y="3797300"/>
            <a:ext cx="3048000" cy="685800"/>
          </a:xfrm>
          <a:prstGeom prst="rect">
            <a:avLst/>
          </a:prstGeom>
          <a:noFill/>
          <a:ln w="19050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858" tIns="50929" rIns="101858" bIns="50929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>
              <a:solidFill>
                <a:srgbClr val="00000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378311" name="Text Box 7"/>
          <p:cNvSpPr txBox="1">
            <a:spLocks noChangeArrowheads="1"/>
          </p:cNvSpPr>
          <p:nvPr/>
        </p:nvSpPr>
        <p:spPr bwMode="auto">
          <a:xfrm>
            <a:off x="2247900" y="6181725"/>
            <a:ext cx="1981200" cy="4381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34" tIns="50917" rIns="101834" bIns="50917">
            <a:spAutoFit/>
          </a:bodyPr>
          <a:lstStyle>
            <a:lvl1pPr algn="l" defTabSz="101917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algn="l" defTabSz="101917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algn="l" defTabSz="1019175">
              <a:defRPr>
                <a:solidFill>
                  <a:schemeClr val="tx1"/>
                </a:solidFill>
                <a:latin typeface="Arial" pitchFamily="34" charset="0"/>
              </a:defRPr>
            </a:lvl3pPr>
            <a:lvl4pPr algn="l" defTabSz="1019175">
              <a:defRPr>
                <a:solidFill>
                  <a:schemeClr val="tx1"/>
                </a:solidFill>
                <a:latin typeface="Arial" pitchFamily="34" charset="0"/>
              </a:defRPr>
            </a:lvl4pPr>
            <a:lvl5pPr algn="l" defTabSz="1019175">
              <a:defRPr>
                <a:solidFill>
                  <a:schemeClr val="tx1"/>
                </a:solidFill>
                <a:latin typeface="Arial" pitchFamily="34" charset="0"/>
              </a:defRPr>
            </a:lvl5pPr>
            <a:lvl6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" b="1" smtClean="0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</a:rPr>
              <a:t>Non-Enhanced FMAP Rate is Approximately 65/35</a:t>
            </a:r>
          </a:p>
        </p:txBody>
      </p:sp>
      <p:pic>
        <p:nvPicPr>
          <p:cNvPr id="202761" name="Picture 8" descr="Pictur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2" t="7242" r="15683" b="16896"/>
          <a:stretch>
            <a:fillRect/>
          </a:stretch>
        </p:blipFill>
        <p:spPr bwMode="auto">
          <a:xfrm>
            <a:off x="4648200" y="1981200"/>
            <a:ext cx="4419600" cy="311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8313" name="Text Box 9"/>
          <p:cNvSpPr txBox="1">
            <a:spLocks noChangeArrowheads="1"/>
          </p:cNvSpPr>
          <p:nvPr/>
        </p:nvSpPr>
        <p:spPr bwMode="auto">
          <a:xfrm>
            <a:off x="7315200" y="4724400"/>
            <a:ext cx="6858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34" tIns="50917" rIns="101834" bIns="50917">
            <a:spAutoFit/>
          </a:bodyPr>
          <a:lstStyle>
            <a:lvl1pPr algn="l" defTabSz="101917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algn="l" defTabSz="101917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algn="l" defTabSz="1019175">
              <a:defRPr>
                <a:solidFill>
                  <a:schemeClr val="tx1"/>
                </a:solidFill>
                <a:latin typeface="Arial" pitchFamily="34" charset="0"/>
              </a:defRPr>
            </a:lvl3pPr>
            <a:lvl4pPr algn="l" defTabSz="1019175">
              <a:defRPr>
                <a:solidFill>
                  <a:schemeClr val="tx1"/>
                </a:solidFill>
                <a:latin typeface="Arial" pitchFamily="34" charset="0"/>
              </a:defRPr>
            </a:lvl4pPr>
            <a:lvl5pPr algn="l" defTabSz="1019175">
              <a:defRPr>
                <a:solidFill>
                  <a:schemeClr val="tx1"/>
                </a:solidFill>
                <a:latin typeface="Arial" pitchFamily="34" charset="0"/>
              </a:defRPr>
            </a:lvl5pPr>
            <a:lvl6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" b="1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(479K)</a:t>
            </a:r>
          </a:p>
        </p:txBody>
      </p:sp>
      <p:sp>
        <p:nvSpPr>
          <p:cNvPr id="1378314" name="Text Box 10"/>
          <p:cNvSpPr txBox="1">
            <a:spLocks noChangeArrowheads="1"/>
          </p:cNvSpPr>
          <p:nvPr/>
        </p:nvSpPr>
        <p:spPr bwMode="auto">
          <a:xfrm>
            <a:off x="8153400" y="3200400"/>
            <a:ext cx="6858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34" tIns="50917" rIns="101834" bIns="50917">
            <a:spAutoFit/>
          </a:bodyPr>
          <a:lstStyle>
            <a:lvl1pPr algn="l" defTabSz="101917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algn="l" defTabSz="101917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algn="l" defTabSz="1019175">
              <a:defRPr>
                <a:solidFill>
                  <a:schemeClr val="tx1"/>
                </a:solidFill>
                <a:latin typeface="Arial" pitchFamily="34" charset="0"/>
              </a:defRPr>
            </a:lvl3pPr>
            <a:lvl4pPr algn="l" defTabSz="1019175">
              <a:defRPr>
                <a:solidFill>
                  <a:schemeClr val="tx1"/>
                </a:solidFill>
                <a:latin typeface="Arial" pitchFamily="34" charset="0"/>
              </a:defRPr>
            </a:lvl4pPr>
            <a:lvl5pPr algn="l" defTabSz="1019175">
              <a:defRPr>
                <a:solidFill>
                  <a:schemeClr val="tx1"/>
                </a:solidFill>
                <a:latin typeface="Arial" pitchFamily="34" charset="0"/>
              </a:defRPr>
            </a:lvl5pPr>
            <a:lvl6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" b="1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(4M)</a:t>
            </a:r>
          </a:p>
        </p:txBody>
      </p:sp>
      <p:sp>
        <p:nvSpPr>
          <p:cNvPr id="1378315" name="Text Box 11"/>
          <p:cNvSpPr txBox="1">
            <a:spLocks noChangeArrowheads="1"/>
          </p:cNvSpPr>
          <p:nvPr/>
        </p:nvSpPr>
        <p:spPr bwMode="auto">
          <a:xfrm>
            <a:off x="6324600" y="5029200"/>
            <a:ext cx="6858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34" tIns="50917" rIns="101834" bIns="50917">
            <a:spAutoFit/>
          </a:bodyPr>
          <a:lstStyle>
            <a:lvl1pPr algn="l" defTabSz="101917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algn="l" defTabSz="101917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algn="l" defTabSz="1019175">
              <a:defRPr>
                <a:solidFill>
                  <a:schemeClr val="tx1"/>
                </a:solidFill>
                <a:latin typeface="Arial" pitchFamily="34" charset="0"/>
              </a:defRPr>
            </a:lvl3pPr>
            <a:lvl4pPr algn="l" defTabSz="1019175">
              <a:defRPr>
                <a:solidFill>
                  <a:schemeClr val="tx1"/>
                </a:solidFill>
                <a:latin typeface="Arial" pitchFamily="34" charset="0"/>
              </a:defRPr>
            </a:lvl4pPr>
            <a:lvl5pPr algn="l" defTabSz="1019175">
              <a:defRPr>
                <a:solidFill>
                  <a:schemeClr val="tx1"/>
                </a:solidFill>
                <a:latin typeface="Arial" pitchFamily="34" charset="0"/>
              </a:defRPr>
            </a:lvl5pPr>
            <a:lvl6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" b="1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(700K)</a:t>
            </a:r>
          </a:p>
        </p:txBody>
      </p:sp>
      <p:sp>
        <p:nvSpPr>
          <p:cNvPr id="1378316" name="Text Box 12"/>
          <p:cNvSpPr txBox="1">
            <a:spLocks noChangeArrowheads="1"/>
          </p:cNvSpPr>
          <p:nvPr/>
        </p:nvSpPr>
        <p:spPr bwMode="auto">
          <a:xfrm>
            <a:off x="5105400" y="4572000"/>
            <a:ext cx="6858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34" tIns="50917" rIns="101834" bIns="50917">
            <a:spAutoFit/>
          </a:bodyPr>
          <a:lstStyle>
            <a:lvl1pPr algn="l" defTabSz="101917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algn="l" defTabSz="101917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algn="l" defTabSz="1019175">
              <a:defRPr>
                <a:solidFill>
                  <a:schemeClr val="tx1"/>
                </a:solidFill>
                <a:latin typeface="Arial" pitchFamily="34" charset="0"/>
              </a:defRPr>
            </a:lvl3pPr>
            <a:lvl4pPr algn="l" defTabSz="1019175">
              <a:defRPr>
                <a:solidFill>
                  <a:schemeClr val="tx1"/>
                </a:solidFill>
                <a:latin typeface="Arial" pitchFamily="34" charset="0"/>
              </a:defRPr>
            </a:lvl4pPr>
            <a:lvl5pPr algn="l" defTabSz="1019175">
              <a:defRPr>
                <a:solidFill>
                  <a:schemeClr val="tx1"/>
                </a:solidFill>
                <a:latin typeface="Arial" pitchFamily="34" charset="0"/>
              </a:defRPr>
            </a:lvl5pPr>
            <a:lvl6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" b="1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(1.3M)</a:t>
            </a:r>
          </a:p>
        </p:txBody>
      </p:sp>
      <p:sp>
        <p:nvSpPr>
          <p:cNvPr id="1378317" name="Text Box 13"/>
          <p:cNvSpPr txBox="1">
            <a:spLocks noChangeArrowheads="1"/>
          </p:cNvSpPr>
          <p:nvPr/>
        </p:nvSpPr>
        <p:spPr bwMode="auto">
          <a:xfrm>
            <a:off x="4724400" y="3733800"/>
            <a:ext cx="6858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34" tIns="50917" rIns="101834" bIns="50917">
            <a:spAutoFit/>
          </a:bodyPr>
          <a:lstStyle>
            <a:lvl1pPr algn="l" defTabSz="101917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algn="l" defTabSz="101917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algn="l" defTabSz="1019175">
              <a:defRPr>
                <a:solidFill>
                  <a:schemeClr val="tx1"/>
                </a:solidFill>
                <a:latin typeface="Arial" pitchFamily="34" charset="0"/>
              </a:defRPr>
            </a:lvl3pPr>
            <a:lvl4pPr algn="l" defTabSz="1019175">
              <a:defRPr>
                <a:solidFill>
                  <a:schemeClr val="tx1"/>
                </a:solidFill>
                <a:latin typeface="Arial" pitchFamily="34" charset="0"/>
              </a:defRPr>
            </a:lvl4pPr>
            <a:lvl5pPr algn="l" defTabSz="1019175">
              <a:defRPr>
                <a:solidFill>
                  <a:schemeClr val="tx1"/>
                </a:solidFill>
                <a:latin typeface="Arial" pitchFamily="34" charset="0"/>
              </a:defRPr>
            </a:lvl5pPr>
            <a:lvl6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" b="1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(914K)</a:t>
            </a:r>
          </a:p>
        </p:txBody>
      </p:sp>
      <p:sp>
        <p:nvSpPr>
          <p:cNvPr id="1378318" name="Text Box 14"/>
          <p:cNvSpPr txBox="1">
            <a:spLocks noChangeArrowheads="1"/>
          </p:cNvSpPr>
          <p:nvPr/>
        </p:nvSpPr>
        <p:spPr bwMode="auto">
          <a:xfrm>
            <a:off x="5105400" y="2362200"/>
            <a:ext cx="6858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34" tIns="50917" rIns="101834" bIns="50917">
            <a:spAutoFit/>
          </a:bodyPr>
          <a:lstStyle>
            <a:lvl1pPr algn="l" defTabSz="101917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algn="l" defTabSz="101917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algn="l" defTabSz="1019175">
              <a:defRPr>
                <a:solidFill>
                  <a:schemeClr val="tx1"/>
                </a:solidFill>
                <a:latin typeface="Arial" pitchFamily="34" charset="0"/>
              </a:defRPr>
            </a:lvl3pPr>
            <a:lvl4pPr algn="l" defTabSz="1019175">
              <a:defRPr>
                <a:solidFill>
                  <a:schemeClr val="tx1"/>
                </a:solidFill>
                <a:latin typeface="Arial" pitchFamily="34" charset="0"/>
              </a:defRPr>
            </a:lvl4pPr>
            <a:lvl5pPr algn="l" defTabSz="1019175">
              <a:defRPr>
                <a:solidFill>
                  <a:schemeClr val="tx1"/>
                </a:solidFill>
                <a:latin typeface="Arial" pitchFamily="34" charset="0"/>
              </a:defRPr>
            </a:lvl5pPr>
            <a:lvl6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" b="1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(1.9M)</a:t>
            </a:r>
          </a:p>
        </p:txBody>
      </p:sp>
      <p:sp>
        <p:nvSpPr>
          <p:cNvPr id="1378319" name="Text Box 15"/>
          <p:cNvSpPr txBox="1">
            <a:spLocks noChangeArrowheads="1"/>
          </p:cNvSpPr>
          <p:nvPr/>
        </p:nvSpPr>
        <p:spPr bwMode="auto">
          <a:xfrm>
            <a:off x="4724400" y="3200400"/>
            <a:ext cx="6858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34" tIns="50917" rIns="101834" bIns="50917">
            <a:spAutoFit/>
          </a:bodyPr>
          <a:lstStyle>
            <a:lvl1pPr algn="l" defTabSz="101917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algn="l" defTabSz="101917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algn="l" defTabSz="1019175">
              <a:defRPr>
                <a:solidFill>
                  <a:schemeClr val="tx1"/>
                </a:solidFill>
                <a:latin typeface="Arial" pitchFamily="34" charset="0"/>
              </a:defRPr>
            </a:lvl3pPr>
            <a:lvl4pPr algn="l" defTabSz="1019175">
              <a:defRPr>
                <a:solidFill>
                  <a:schemeClr val="tx1"/>
                </a:solidFill>
                <a:latin typeface="Arial" pitchFamily="34" charset="0"/>
              </a:defRPr>
            </a:lvl4pPr>
            <a:lvl5pPr algn="l" defTabSz="1019175">
              <a:defRPr>
                <a:solidFill>
                  <a:schemeClr val="tx1"/>
                </a:solidFill>
                <a:latin typeface="Arial" pitchFamily="34" charset="0"/>
              </a:defRPr>
            </a:lvl5pPr>
            <a:lvl6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" b="1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(250K)</a:t>
            </a:r>
          </a:p>
        </p:txBody>
      </p:sp>
      <p:sp>
        <p:nvSpPr>
          <p:cNvPr id="1378320" name="Text Box 16"/>
          <p:cNvSpPr txBox="1">
            <a:spLocks noChangeArrowheads="1"/>
          </p:cNvSpPr>
          <p:nvPr/>
        </p:nvSpPr>
        <p:spPr bwMode="auto">
          <a:xfrm>
            <a:off x="4876800" y="1143000"/>
            <a:ext cx="38862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34" tIns="50917" rIns="101834" bIns="50917">
            <a:spAutoFit/>
          </a:bodyPr>
          <a:lstStyle>
            <a:lvl1pPr algn="l" defTabSz="101917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algn="l" defTabSz="101917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algn="l" defTabSz="1019175">
              <a:defRPr>
                <a:solidFill>
                  <a:schemeClr val="tx1"/>
                </a:solidFill>
                <a:latin typeface="Arial" pitchFamily="34" charset="0"/>
              </a:defRPr>
            </a:lvl3pPr>
            <a:lvl4pPr algn="l" defTabSz="1019175">
              <a:defRPr>
                <a:solidFill>
                  <a:schemeClr val="tx1"/>
                </a:solidFill>
                <a:latin typeface="Arial" pitchFamily="34" charset="0"/>
              </a:defRPr>
            </a:lvl4pPr>
            <a:lvl5pPr algn="l" defTabSz="1019175">
              <a:defRPr>
                <a:solidFill>
                  <a:schemeClr val="tx1"/>
                </a:solidFill>
                <a:latin typeface="Arial" pitchFamily="34" charset="0"/>
              </a:defRPr>
            </a:lvl5pPr>
            <a:lvl6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Health Coverage &amp; Uninsured in Georgia (2010)</a:t>
            </a:r>
          </a:p>
        </p:txBody>
      </p:sp>
      <p:sp>
        <p:nvSpPr>
          <p:cNvPr id="1378321" name="Text Box 17"/>
          <p:cNvSpPr txBox="1">
            <a:spLocks noChangeArrowheads="1"/>
          </p:cNvSpPr>
          <p:nvPr/>
        </p:nvSpPr>
        <p:spPr bwMode="auto">
          <a:xfrm>
            <a:off x="457200" y="5638800"/>
            <a:ext cx="84582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34" tIns="50917" rIns="101834" bIns="50917">
            <a:spAutoFit/>
          </a:bodyPr>
          <a:lstStyle>
            <a:lvl1pPr algn="l" defTabSz="101917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algn="l" defTabSz="101917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algn="l" defTabSz="1019175">
              <a:defRPr>
                <a:solidFill>
                  <a:schemeClr val="tx1"/>
                </a:solidFill>
                <a:latin typeface="Arial" pitchFamily="34" charset="0"/>
              </a:defRPr>
            </a:lvl3pPr>
            <a:lvl4pPr algn="l" defTabSz="1019175">
              <a:defRPr>
                <a:solidFill>
                  <a:schemeClr val="tx1"/>
                </a:solidFill>
                <a:latin typeface="Arial" pitchFamily="34" charset="0"/>
              </a:defRPr>
            </a:lvl4pPr>
            <a:lvl5pPr algn="l" defTabSz="1019175">
              <a:defRPr>
                <a:solidFill>
                  <a:schemeClr val="tx1"/>
                </a:solidFill>
                <a:latin typeface="Arial" pitchFamily="34" charset="0"/>
              </a:defRPr>
            </a:lvl5pPr>
            <a:lvl6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Data Point: in Georgia, 57% of births and 72% of long term care services are paid for by Medicaid.</a:t>
            </a: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88900" y="1022350"/>
            <a:ext cx="4140200" cy="1609725"/>
          </a:xfrm>
          <a:prstGeom prst="rect">
            <a:avLst/>
          </a:prstGeom>
          <a:noFill/>
          <a:ln w="19050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858" tIns="50929" rIns="101858" bIns="50929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>
              <a:solidFill>
                <a:srgbClr val="000000"/>
              </a:solidFill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3713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30792"/>
            <a:ext cx="8229600" cy="457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2200" b="1" dirty="0" smtClean="0"/>
              <a:t>Board structure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04800" y="762000"/>
            <a:ext cx="3505200" cy="268984"/>
          </a:xfrm>
          <a:prstGeom prst="rect">
            <a:avLst/>
          </a:prstGeom>
          <a:noFill/>
          <a:ln w="6350">
            <a:noFill/>
          </a:ln>
        </p:spPr>
        <p:txBody>
          <a:bodyPr wrap="square" lIns="0" rIns="0">
            <a:spAutoFit/>
          </a:bodyPr>
          <a:lstStyle/>
          <a:p>
            <a:pPr marL="119063" lvl="1" indent="-63500" algn="ctr" fontAlgn="base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400" b="1" dirty="0" smtClean="0">
                <a:solidFill>
                  <a:srgbClr val="000000"/>
                </a:solidFill>
              </a:rPr>
              <a:t>Children’s hospitals service areas:</a:t>
            </a:r>
          </a:p>
        </p:txBody>
      </p:sp>
      <p:pic>
        <p:nvPicPr>
          <p:cNvPr id="62" name="Picture 61" descr="GA Map.gif"/>
          <p:cNvPicPr>
            <a:picLocks noChangeAspect="1"/>
          </p:cNvPicPr>
          <p:nvPr/>
        </p:nvPicPr>
        <p:blipFill>
          <a:blip r:embed="rId3" cstate="print"/>
          <a:srcRect t="4088" b="3875"/>
          <a:stretch>
            <a:fillRect/>
          </a:stretch>
        </p:blipFill>
        <p:spPr>
          <a:xfrm>
            <a:off x="0" y="999066"/>
            <a:ext cx="5334000" cy="5630334"/>
          </a:xfrm>
          <a:prstGeom prst="rect">
            <a:avLst/>
          </a:prstGeom>
        </p:spPr>
      </p:pic>
      <p:pic>
        <p:nvPicPr>
          <p:cNvPr id="63" name="Picture 2" descr="http://1.bp.blogspot.com/_AcBUSVxs82w/S8HjCsqD5qI/AAAAAAAAb-o/hAt24w9O_70/s320/Hospital+Symb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7112" y="2416386"/>
            <a:ext cx="304800" cy="304800"/>
          </a:xfrm>
          <a:prstGeom prst="rect">
            <a:avLst/>
          </a:prstGeom>
          <a:noFill/>
        </p:spPr>
      </p:pic>
      <p:pic>
        <p:nvPicPr>
          <p:cNvPr id="64" name="Picture 2" descr="http://1.bp.blogspot.com/_AcBUSVxs82w/S8HjCsqD5qI/AAAAAAAAb-o/hAt24w9O_70/s320/Hospital+Symb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1772" y="3512793"/>
            <a:ext cx="304800" cy="304800"/>
          </a:xfrm>
          <a:prstGeom prst="rect">
            <a:avLst/>
          </a:prstGeom>
          <a:noFill/>
        </p:spPr>
      </p:pic>
      <p:sp>
        <p:nvSpPr>
          <p:cNvPr id="65" name="TextBox 64"/>
          <p:cNvSpPr txBox="1"/>
          <p:nvPr/>
        </p:nvSpPr>
        <p:spPr>
          <a:xfrm>
            <a:off x="1085852" y="2732614"/>
            <a:ext cx="685800" cy="1692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t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Atlanta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752600" y="3829021"/>
            <a:ext cx="829056" cy="1692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t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Macon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914400" y="1295401"/>
            <a:ext cx="990600" cy="1692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t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Greater GA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9" name="Oval 68"/>
          <p:cNvSpPr/>
          <p:nvPr/>
        </p:nvSpPr>
        <p:spPr bwMode="auto">
          <a:xfrm>
            <a:off x="731520" y="1242060"/>
            <a:ext cx="274320" cy="27432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70" name="Oval 69"/>
          <p:cNvSpPr/>
          <p:nvPr/>
        </p:nvSpPr>
        <p:spPr bwMode="auto">
          <a:xfrm>
            <a:off x="906780" y="2689860"/>
            <a:ext cx="274320" cy="27432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71" name="Freeform 70"/>
          <p:cNvSpPr/>
          <p:nvPr/>
        </p:nvSpPr>
        <p:spPr bwMode="auto">
          <a:xfrm>
            <a:off x="3014021" y="3848100"/>
            <a:ext cx="1457967" cy="2476500"/>
          </a:xfrm>
          <a:custGeom>
            <a:avLst/>
            <a:gdLst>
              <a:gd name="connsiteX0" fmla="*/ 1457967 w 1457967"/>
              <a:gd name="connsiteY0" fmla="*/ 57150 h 2476500"/>
              <a:gd name="connsiteX1" fmla="*/ 1448442 w 1457967"/>
              <a:gd name="connsiteY1" fmla="*/ 71438 h 2476500"/>
              <a:gd name="connsiteX2" fmla="*/ 1434154 w 1457967"/>
              <a:gd name="connsiteY2" fmla="*/ 76200 h 2476500"/>
              <a:gd name="connsiteX3" fmla="*/ 1362717 w 1457967"/>
              <a:gd name="connsiteY3" fmla="*/ 80963 h 2476500"/>
              <a:gd name="connsiteX4" fmla="*/ 1357954 w 1457967"/>
              <a:gd name="connsiteY4" fmla="*/ 100013 h 2476500"/>
              <a:gd name="connsiteX5" fmla="*/ 1353192 w 1457967"/>
              <a:gd name="connsiteY5" fmla="*/ 114300 h 2476500"/>
              <a:gd name="connsiteX6" fmla="*/ 1348429 w 1457967"/>
              <a:gd name="connsiteY6" fmla="*/ 138113 h 2476500"/>
              <a:gd name="connsiteX7" fmla="*/ 1329379 w 1457967"/>
              <a:gd name="connsiteY7" fmla="*/ 142875 h 2476500"/>
              <a:gd name="connsiteX8" fmla="*/ 1300804 w 1457967"/>
              <a:gd name="connsiteY8" fmla="*/ 152400 h 2476500"/>
              <a:gd name="connsiteX9" fmla="*/ 1238892 w 1457967"/>
              <a:gd name="connsiteY9" fmla="*/ 147638 h 2476500"/>
              <a:gd name="connsiteX10" fmla="*/ 1224604 w 1457967"/>
              <a:gd name="connsiteY10" fmla="*/ 142875 h 2476500"/>
              <a:gd name="connsiteX11" fmla="*/ 1215079 w 1457967"/>
              <a:gd name="connsiteY11" fmla="*/ 128588 h 2476500"/>
              <a:gd name="connsiteX12" fmla="*/ 1200792 w 1457967"/>
              <a:gd name="connsiteY12" fmla="*/ 123825 h 2476500"/>
              <a:gd name="connsiteX13" fmla="*/ 1172217 w 1457967"/>
              <a:gd name="connsiteY13" fmla="*/ 109538 h 2476500"/>
              <a:gd name="connsiteX14" fmla="*/ 1162692 w 1457967"/>
              <a:gd name="connsiteY14" fmla="*/ 95250 h 2476500"/>
              <a:gd name="connsiteX15" fmla="*/ 1134117 w 1457967"/>
              <a:gd name="connsiteY15" fmla="*/ 80963 h 2476500"/>
              <a:gd name="connsiteX16" fmla="*/ 1119829 w 1457967"/>
              <a:gd name="connsiteY16" fmla="*/ 71438 h 2476500"/>
              <a:gd name="connsiteX17" fmla="*/ 1115067 w 1457967"/>
              <a:gd name="connsiteY17" fmla="*/ 57150 h 2476500"/>
              <a:gd name="connsiteX18" fmla="*/ 1091254 w 1457967"/>
              <a:gd name="connsiteY18" fmla="*/ 33338 h 2476500"/>
              <a:gd name="connsiteX19" fmla="*/ 1067442 w 1457967"/>
              <a:gd name="connsiteY19" fmla="*/ 9525 h 2476500"/>
              <a:gd name="connsiteX20" fmla="*/ 1038867 w 1457967"/>
              <a:gd name="connsiteY20" fmla="*/ 0 h 2476500"/>
              <a:gd name="connsiteX21" fmla="*/ 919804 w 1457967"/>
              <a:gd name="connsiteY21" fmla="*/ 9525 h 2476500"/>
              <a:gd name="connsiteX22" fmla="*/ 905517 w 1457967"/>
              <a:gd name="connsiteY22" fmla="*/ 14288 h 2476500"/>
              <a:gd name="connsiteX23" fmla="*/ 876942 w 1457967"/>
              <a:gd name="connsiteY23" fmla="*/ 33338 h 2476500"/>
              <a:gd name="connsiteX24" fmla="*/ 862654 w 1457967"/>
              <a:gd name="connsiteY24" fmla="*/ 47625 h 2476500"/>
              <a:gd name="connsiteX25" fmla="*/ 843604 w 1457967"/>
              <a:gd name="connsiteY25" fmla="*/ 52388 h 2476500"/>
              <a:gd name="connsiteX26" fmla="*/ 829317 w 1457967"/>
              <a:gd name="connsiteY26" fmla="*/ 57150 h 2476500"/>
              <a:gd name="connsiteX27" fmla="*/ 810267 w 1457967"/>
              <a:gd name="connsiteY27" fmla="*/ 85725 h 2476500"/>
              <a:gd name="connsiteX28" fmla="*/ 805504 w 1457967"/>
              <a:gd name="connsiteY28" fmla="*/ 114300 h 2476500"/>
              <a:gd name="connsiteX29" fmla="*/ 724542 w 1457967"/>
              <a:gd name="connsiteY29" fmla="*/ 119063 h 2476500"/>
              <a:gd name="connsiteX30" fmla="*/ 710254 w 1457967"/>
              <a:gd name="connsiteY30" fmla="*/ 123825 h 2476500"/>
              <a:gd name="connsiteX31" fmla="*/ 686442 w 1457967"/>
              <a:gd name="connsiteY31" fmla="*/ 157163 h 2476500"/>
              <a:gd name="connsiteX32" fmla="*/ 676917 w 1457967"/>
              <a:gd name="connsiteY32" fmla="*/ 171450 h 2476500"/>
              <a:gd name="connsiteX33" fmla="*/ 662629 w 1457967"/>
              <a:gd name="connsiteY33" fmla="*/ 180975 h 2476500"/>
              <a:gd name="connsiteX34" fmla="*/ 657867 w 1457967"/>
              <a:gd name="connsiteY34" fmla="*/ 195263 h 2476500"/>
              <a:gd name="connsiteX35" fmla="*/ 653104 w 1457967"/>
              <a:gd name="connsiteY35" fmla="*/ 214313 h 2476500"/>
              <a:gd name="connsiteX36" fmla="*/ 648342 w 1457967"/>
              <a:gd name="connsiteY36" fmla="*/ 238125 h 2476500"/>
              <a:gd name="connsiteX37" fmla="*/ 629292 w 1457967"/>
              <a:gd name="connsiteY37" fmla="*/ 266700 h 2476500"/>
              <a:gd name="connsiteX38" fmla="*/ 619767 w 1457967"/>
              <a:gd name="connsiteY38" fmla="*/ 280988 h 2476500"/>
              <a:gd name="connsiteX39" fmla="*/ 610242 w 1457967"/>
              <a:gd name="connsiteY39" fmla="*/ 295275 h 2476500"/>
              <a:gd name="connsiteX40" fmla="*/ 595954 w 1457967"/>
              <a:gd name="connsiteY40" fmla="*/ 323850 h 2476500"/>
              <a:gd name="connsiteX41" fmla="*/ 591192 w 1457967"/>
              <a:gd name="connsiteY41" fmla="*/ 342900 h 2476500"/>
              <a:gd name="connsiteX42" fmla="*/ 586429 w 1457967"/>
              <a:gd name="connsiteY42" fmla="*/ 419100 h 2476500"/>
              <a:gd name="connsiteX43" fmla="*/ 572142 w 1457967"/>
              <a:gd name="connsiteY43" fmla="*/ 423863 h 2476500"/>
              <a:gd name="connsiteX44" fmla="*/ 500704 w 1457967"/>
              <a:gd name="connsiteY44" fmla="*/ 419100 h 2476500"/>
              <a:gd name="connsiteX45" fmla="*/ 495942 w 1457967"/>
              <a:gd name="connsiteY45" fmla="*/ 404813 h 2476500"/>
              <a:gd name="connsiteX46" fmla="*/ 486417 w 1457967"/>
              <a:gd name="connsiteY46" fmla="*/ 390525 h 2476500"/>
              <a:gd name="connsiteX47" fmla="*/ 481654 w 1457967"/>
              <a:gd name="connsiteY47" fmla="*/ 376238 h 2476500"/>
              <a:gd name="connsiteX48" fmla="*/ 467367 w 1457967"/>
              <a:gd name="connsiteY48" fmla="*/ 371475 h 2476500"/>
              <a:gd name="connsiteX49" fmla="*/ 300679 w 1457967"/>
              <a:gd name="connsiteY49" fmla="*/ 376238 h 2476500"/>
              <a:gd name="connsiteX50" fmla="*/ 262579 w 1457967"/>
              <a:gd name="connsiteY50" fmla="*/ 385763 h 2476500"/>
              <a:gd name="connsiteX51" fmla="*/ 234004 w 1457967"/>
              <a:gd name="connsiteY51" fmla="*/ 390525 h 2476500"/>
              <a:gd name="connsiteX52" fmla="*/ 205429 w 1457967"/>
              <a:gd name="connsiteY52" fmla="*/ 400050 h 2476500"/>
              <a:gd name="connsiteX53" fmla="*/ 195904 w 1457967"/>
              <a:gd name="connsiteY53" fmla="*/ 428625 h 2476500"/>
              <a:gd name="connsiteX54" fmla="*/ 200667 w 1457967"/>
              <a:gd name="connsiteY54" fmla="*/ 666750 h 2476500"/>
              <a:gd name="connsiteX55" fmla="*/ 205429 w 1457967"/>
              <a:gd name="connsiteY55" fmla="*/ 685800 h 2476500"/>
              <a:gd name="connsiteX56" fmla="*/ 219717 w 1457967"/>
              <a:gd name="connsiteY56" fmla="*/ 700088 h 2476500"/>
              <a:gd name="connsiteX57" fmla="*/ 229242 w 1457967"/>
              <a:gd name="connsiteY57" fmla="*/ 714375 h 2476500"/>
              <a:gd name="connsiteX58" fmla="*/ 238767 w 1457967"/>
              <a:gd name="connsiteY58" fmla="*/ 757238 h 2476500"/>
              <a:gd name="connsiteX59" fmla="*/ 243529 w 1457967"/>
              <a:gd name="connsiteY59" fmla="*/ 771525 h 2476500"/>
              <a:gd name="connsiteX60" fmla="*/ 257817 w 1457967"/>
              <a:gd name="connsiteY60" fmla="*/ 781050 h 2476500"/>
              <a:gd name="connsiteX61" fmla="*/ 276867 w 1457967"/>
              <a:gd name="connsiteY61" fmla="*/ 800100 h 2476500"/>
              <a:gd name="connsiteX62" fmla="*/ 286392 w 1457967"/>
              <a:gd name="connsiteY62" fmla="*/ 814388 h 2476500"/>
              <a:gd name="connsiteX63" fmla="*/ 281629 w 1457967"/>
              <a:gd name="connsiteY63" fmla="*/ 838200 h 2476500"/>
              <a:gd name="connsiteX64" fmla="*/ 267342 w 1457967"/>
              <a:gd name="connsiteY64" fmla="*/ 847725 h 2476500"/>
              <a:gd name="connsiteX65" fmla="*/ 195904 w 1457967"/>
              <a:gd name="connsiteY65" fmla="*/ 857250 h 2476500"/>
              <a:gd name="connsiteX66" fmla="*/ 167329 w 1457967"/>
              <a:gd name="connsiteY66" fmla="*/ 876300 h 2476500"/>
              <a:gd name="connsiteX67" fmla="*/ 138754 w 1457967"/>
              <a:gd name="connsiteY67" fmla="*/ 890588 h 2476500"/>
              <a:gd name="connsiteX68" fmla="*/ 110179 w 1457967"/>
              <a:gd name="connsiteY68" fmla="*/ 904875 h 2476500"/>
              <a:gd name="connsiteX69" fmla="*/ 95892 w 1457967"/>
              <a:gd name="connsiteY69" fmla="*/ 914400 h 2476500"/>
              <a:gd name="connsiteX70" fmla="*/ 67317 w 1457967"/>
              <a:gd name="connsiteY70" fmla="*/ 928688 h 2476500"/>
              <a:gd name="connsiteX71" fmla="*/ 57792 w 1457967"/>
              <a:gd name="connsiteY71" fmla="*/ 942975 h 2476500"/>
              <a:gd name="connsiteX72" fmla="*/ 43504 w 1457967"/>
              <a:gd name="connsiteY72" fmla="*/ 957263 h 2476500"/>
              <a:gd name="connsiteX73" fmla="*/ 24454 w 1457967"/>
              <a:gd name="connsiteY73" fmla="*/ 985838 h 2476500"/>
              <a:gd name="connsiteX74" fmla="*/ 19692 w 1457967"/>
              <a:gd name="connsiteY74" fmla="*/ 1042988 h 2476500"/>
              <a:gd name="connsiteX75" fmla="*/ 5404 w 1457967"/>
              <a:gd name="connsiteY75" fmla="*/ 1052513 h 2476500"/>
              <a:gd name="connsiteX76" fmla="*/ 642 w 1457967"/>
              <a:gd name="connsiteY76" fmla="*/ 1109663 h 2476500"/>
              <a:gd name="connsiteX77" fmla="*/ 5404 w 1457967"/>
              <a:gd name="connsiteY77" fmla="*/ 1176338 h 2476500"/>
              <a:gd name="connsiteX78" fmla="*/ 19692 w 1457967"/>
              <a:gd name="connsiteY78" fmla="*/ 1185863 h 2476500"/>
              <a:gd name="connsiteX79" fmla="*/ 167329 w 1457967"/>
              <a:gd name="connsiteY79" fmla="*/ 1181100 h 2476500"/>
              <a:gd name="connsiteX80" fmla="*/ 195904 w 1457967"/>
              <a:gd name="connsiteY80" fmla="*/ 1195388 h 2476500"/>
              <a:gd name="connsiteX81" fmla="*/ 210192 w 1457967"/>
              <a:gd name="connsiteY81" fmla="*/ 1200150 h 2476500"/>
              <a:gd name="connsiteX82" fmla="*/ 214954 w 1457967"/>
              <a:gd name="connsiteY82" fmla="*/ 1304925 h 2476500"/>
              <a:gd name="connsiteX83" fmla="*/ 234004 w 1457967"/>
              <a:gd name="connsiteY83" fmla="*/ 1309688 h 2476500"/>
              <a:gd name="connsiteX84" fmla="*/ 214954 w 1457967"/>
              <a:gd name="connsiteY84" fmla="*/ 1428750 h 2476500"/>
              <a:gd name="connsiteX85" fmla="*/ 205429 w 1457967"/>
              <a:gd name="connsiteY85" fmla="*/ 1590675 h 2476500"/>
              <a:gd name="connsiteX86" fmla="*/ 200667 w 1457967"/>
              <a:gd name="connsiteY86" fmla="*/ 1647825 h 2476500"/>
              <a:gd name="connsiteX87" fmla="*/ 157804 w 1457967"/>
              <a:gd name="connsiteY87" fmla="*/ 1652588 h 2476500"/>
              <a:gd name="connsiteX88" fmla="*/ 157804 w 1457967"/>
              <a:gd name="connsiteY88" fmla="*/ 1752600 h 2476500"/>
              <a:gd name="connsiteX89" fmla="*/ 172092 w 1457967"/>
              <a:gd name="connsiteY89" fmla="*/ 1776413 h 2476500"/>
              <a:gd name="connsiteX90" fmla="*/ 191142 w 1457967"/>
              <a:gd name="connsiteY90" fmla="*/ 1804988 h 2476500"/>
              <a:gd name="connsiteX91" fmla="*/ 200667 w 1457967"/>
              <a:gd name="connsiteY91" fmla="*/ 1833563 h 2476500"/>
              <a:gd name="connsiteX92" fmla="*/ 205429 w 1457967"/>
              <a:gd name="connsiteY92" fmla="*/ 1876425 h 2476500"/>
              <a:gd name="connsiteX93" fmla="*/ 214954 w 1457967"/>
              <a:gd name="connsiteY93" fmla="*/ 1905000 h 2476500"/>
              <a:gd name="connsiteX94" fmla="*/ 229242 w 1457967"/>
              <a:gd name="connsiteY94" fmla="*/ 1933575 h 2476500"/>
              <a:gd name="connsiteX95" fmla="*/ 234004 w 1457967"/>
              <a:gd name="connsiteY95" fmla="*/ 1947863 h 2476500"/>
              <a:gd name="connsiteX96" fmla="*/ 243529 w 1457967"/>
              <a:gd name="connsiteY96" fmla="*/ 1962150 h 2476500"/>
              <a:gd name="connsiteX97" fmla="*/ 262579 w 1457967"/>
              <a:gd name="connsiteY97" fmla="*/ 1995488 h 2476500"/>
              <a:gd name="connsiteX98" fmla="*/ 305442 w 1457967"/>
              <a:gd name="connsiteY98" fmla="*/ 2009775 h 2476500"/>
              <a:gd name="connsiteX99" fmla="*/ 319729 w 1457967"/>
              <a:gd name="connsiteY99" fmla="*/ 2014538 h 2476500"/>
              <a:gd name="connsiteX100" fmla="*/ 329254 w 1457967"/>
              <a:gd name="connsiteY100" fmla="*/ 2043113 h 2476500"/>
              <a:gd name="connsiteX101" fmla="*/ 334017 w 1457967"/>
              <a:gd name="connsiteY101" fmla="*/ 2057400 h 2476500"/>
              <a:gd name="connsiteX102" fmla="*/ 338779 w 1457967"/>
              <a:gd name="connsiteY102" fmla="*/ 2171700 h 2476500"/>
              <a:gd name="connsiteX103" fmla="*/ 357829 w 1457967"/>
              <a:gd name="connsiteY103" fmla="*/ 2176463 h 2476500"/>
              <a:gd name="connsiteX104" fmla="*/ 372117 w 1457967"/>
              <a:gd name="connsiteY104" fmla="*/ 2181225 h 2476500"/>
              <a:gd name="connsiteX105" fmla="*/ 395929 w 1457967"/>
              <a:gd name="connsiteY105" fmla="*/ 2185988 h 2476500"/>
              <a:gd name="connsiteX106" fmla="*/ 424504 w 1457967"/>
              <a:gd name="connsiteY106" fmla="*/ 2195513 h 2476500"/>
              <a:gd name="connsiteX107" fmla="*/ 438792 w 1457967"/>
              <a:gd name="connsiteY107" fmla="*/ 2328863 h 2476500"/>
              <a:gd name="connsiteX108" fmla="*/ 448317 w 1457967"/>
              <a:gd name="connsiteY108" fmla="*/ 2357438 h 2476500"/>
              <a:gd name="connsiteX109" fmla="*/ 453079 w 1457967"/>
              <a:gd name="connsiteY109" fmla="*/ 2371725 h 2476500"/>
              <a:gd name="connsiteX110" fmla="*/ 448317 w 1457967"/>
              <a:gd name="connsiteY110" fmla="*/ 2476500 h 247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457967" h="2476500">
                <a:moveTo>
                  <a:pt x="1457967" y="57150"/>
                </a:moveTo>
                <a:cubicBezTo>
                  <a:pt x="1454792" y="61913"/>
                  <a:pt x="1452912" y="67862"/>
                  <a:pt x="1448442" y="71438"/>
                </a:cubicBezTo>
                <a:cubicBezTo>
                  <a:pt x="1444522" y="74574"/>
                  <a:pt x="1439144" y="75646"/>
                  <a:pt x="1434154" y="76200"/>
                </a:cubicBezTo>
                <a:cubicBezTo>
                  <a:pt x="1410435" y="78835"/>
                  <a:pt x="1386529" y="79375"/>
                  <a:pt x="1362717" y="80963"/>
                </a:cubicBezTo>
                <a:cubicBezTo>
                  <a:pt x="1361129" y="87313"/>
                  <a:pt x="1359752" y="93719"/>
                  <a:pt x="1357954" y="100013"/>
                </a:cubicBezTo>
                <a:cubicBezTo>
                  <a:pt x="1356575" y="104840"/>
                  <a:pt x="1354410" y="109430"/>
                  <a:pt x="1353192" y="114300"/>
                </a:cubicBezTo>
                <a:cubicBezTo>
                  <a:pt x="1351229" y="122153"/>
                  <a:pt x="1353611" y="131894"/>
                  <a:pt x="1348429" y="138113"/>
                </a:cubicBezTo>
                <a:cubicBezTo>
                  <a:pt x="1344239" y="143141"/>
                  <a:pt x="1335648" y="140994"/>
                  <a:pt x="1329379" y="142875"/>
                </a:cubicBezTo>
                <a:cubicBezTo>
                  <a:pt x="1319762" y="145760"/>
                  <a:pt x="1300804" y="152400"/>
                  <a:pt x="1300804" y="152400"/>
                </a:cubicBezTo>
                <a:cubicBezTo>
                  <a:pt x="1280167" y="150813"/>
                  <a:pt x="1259430" y="150205"/>
                  <a:pt x="1238892" y="147638"/>
                </a:cubicBezTo>
                <a:cubicBezTo>
                  <a:pt x="1233910" y="147015"/>
                  <a:pt x="1228524" y="146011"/>
                  <a:pt x="1224604" y="142875"/>
                </a:cubicBezTo>
                <a:cubicBezTo>
                  <a:pt x="1220135" y="139299"/>
                  <a:pt x="1219548" y="132164"/>
                  <a:pt x="1215079" y="128588"/>
                </a:cubicBezTo>
                <a:cubicBezTo>
                  <a:pt x="1211159" y="125452"/>
                  <a:pt x="1205282" y="126070"/>
                  <a:pt x="1200792" y="123825"/>
                </a:cubicBezTo>
                <a:cubicBezTo>
                  <a:pt x="1163871" y="105364"/>
                  <a:pt x="1208120" y="121505"/>
                  <a:pt x="1172217" y="109538"/>
                </a:cubicBezTo>
                <a:cubicBezTo>
                  <a:pt x="1169042" y="104775"/>
                  <a:pt x="1166739" y="99297"/>
                  <a:pt x="1162692" y="95250"/>
                </a:cubicBezTo>
                <a:cubicBezTo>
                  <a:pt x="1153460" y="86018"/>
                  <a:pt x="1145737" y="84836"/>
                  <a:pt x="1134117" y="80963"/>
                </a:cubicBezTo>
                <a:cubicBezTo>
                  <a:pt x="1129354" y="77788"/>
                  <a:pt x="1123405" y="75908"/>
                  <a:pt x="1119829" y="71438"/>
                </a:cubicBezTo>
                <a:cubicBezTo>
                  <a:pt x="1116693" y="67518"/>
                  <a:pt x="1117312" y="61640"/>
                  <a:pt x="1115067" y="57150"/>
                </a:cubicBezTo>
                <a:cubicBezTo>
                  <a:pt x="1107130" y="41276"/>
                  <a:pt x="1105541" y="42862"/>
                  <a:pt x="1091254" y="33338"/>
                </a:cubicBezTo>
                <a:cubicBezTo>
                  <a:pt x="1082565" y="20304"/>
                  <a:pt x="1082481" y="16209"/>
                  <a:pt x="1067442" y="9525"/>
                </a:cubicBezTo>
                <a:cubicBezTo>
                  <a:pt x="1058267" y="5447"/>
                  <a:pt x="1038867" y="0"/>
                  <a:pt x="1038867" y="0"/>
                </a:cubicBezTo>
                <a:cubicBezTo>
                  <a:pt x="998567" y="2121"/>
                  <a:pt x="959045" y="805"/>
                  <a:pt x="919804" y="9525"/>
                </a:cubicBezTo>
                <a:cubicBezTo>
                  <a:pt x="914904" y="10614"/>
                  <a:pt x="909905" y="11850"/>
                  <a:pt x="905517" y="14288"/>
                </a:cubicBezTo>
                <a:cubicBezTo>
                  <a:pt x="895510" y="19848"/>
                  <a:pt x="885037" y="25244"/>
                  <a:pt x="876942" y="33338"/>
                </a:cubicBezTo>
                <a:cubicBezTo>
                  <a:pt x="872179" y="38100"/>
                  <a:pt x="868502" y="44283"/>
                  <a:pt x="862654" y="47625"/>
                </a:cubicBezTo>
                <a:cubicBezTo>
                  <a:pt x="856971" y="50872"/>
                  <a:pt x="849898" y="50590"/>
                  <a:pt x="843604" y="52388"/>
                </a:cubicBezTo>
                <a:cubicBezTo>
                  <a:pt x="838777" y="53767"/>
                  <a:pt x="834079" y="55563"/>
                  <a:pt x="829317" y="57150"/>
                </a:cubicBezTo>
                <a:cubicBezTo>
                  <a:pt x="815442" y="71025"/>
                  <a:pt x="814206" y="68001"/>
                  <a:pt x="810267" y="85725"/>
                </a:cubicBezTo>
                <a:cubicBezTo>
                  <a:pt x="808172" y="95151"/>
                  <a:pt x="814504" y="110800"/>
                  <a:pt x="805504" y="114300"/>
                </a:cubicBezTo>
                <a:cubicBezTo>
                  <a:pt x="780308" y="124098"/>
                  <a:pt x="751529" y="117475"/>
                  <a:pt x="724542" y="119063"/>
                </a:cubicBezTo>
                <a:cubicBezTo>
                  <a:pt x="719779" y="120650"/>
                  <a:pt x="713172" y="119740"/>
                  <a:pt x="710254" y="123825"/>
                </a:cubicBezTo>
                <a:cubicBezTo>
                  <a:pt x="682471" y="162720"/>
                  <a:pt x="718589" y="146446"/>
                  <a:pt x="686442" y="157163"/>
                </a:cubicBezTo>
                <a:cubicBezTo>
                  <a:pt x="683267" y="161925"/>
                  <a:pt x="680964" y="167403"/>
                  <a:pt x="676917" y="171450"/>
                </a:cubicBezTo>
                <a:cubicBezTo>
                  <a:pt x="672869" y="175497"/>
                  <a:pt x="666205" y="176505"/>
                  <a:pt x="662629" y="180975"/>
                </a:cubicBezTo>
                <a:cubicBezTo>
                  <a:pt x="659493" y="184895"/>
                  <a:pt x="659246" y="190436"/>
                  <a:pt x="657867" y="195263"/>
                </a:cubicBezTo>
                <a:cubicBezTo>
                  <a:pt x="656069" y="201557"/>
                  <a:pt x="654524" y="207923"/>
                  <a:pt x="653104" y="214313"/>
                </a:cubicBezTo>
                <a:cubicBezTo>
                  <a:pt x="651348" y="222215"/>
                  <a:pt x="651691" y="230756"/>
                  <a:pt x="648342" y="238125"/>
                </a:cubicBezTo>
                <a:cubicBezTo>
                  <a:pt x="643605" y="248547"/>
                  <a:pt x="635642" y="257175"/>
                  <a:pt x="629292" y="266700"/>
                </a:cubicBezTo>
                <a:lnTo>
                  <a:pt x="619767" y="280988"/>
                </a:lnTo>
                <a:cubicBezTo>
                  <a:pt x="616592" y="285750"/>
                  <a:pt x="612052" y="289845"/>
                  <a:pt x="610242" y="295275"/>
                </a:cubicBezTo>
                <a:cubicBezTo>
                  <a:pt x="603669" y="314993"/>
                  <a:pt x="608264" y="305386"/>
                  <a:pt x="595954" y="323850"/>
                </a:cubicBezTo>
                <a:cubicBezTo>
                  <a:pt x="594367" y="330200"/>
                  <a:pt x="591843" y="336387"/>
                  <a:pt x="591192" y="342900"/>
                </a:cubicBezTo>
                <a:cubicBezTo>
                  <a:pt x="588660" y="368223"/>
                  <a:pt x="592258" y="394327"/>
                  <a:pt x="586429" y="419100"/>
                </a:cubicBezTo>
                <a:cubicBezTo>
                  <a:pt x="585279" y="423987"/>
                  <a:pt x="576904" y="422275"/>
                  <a:pt x="572142" y="423863"/>
                </a:cubicBezTo>
                <a:cubicBezTo>
                  <a:pt x="548329" y="422275"/>
                  <a:pt x="523857" y="424888"/>
                  <a:pt x="500704" y="419100"/>
                </a:cubicBezTo>
                <a:cubicBezTo>
                  <a:pt x="495834" y="417882"/>
                  <a:pt x="498187" y="409303"/>
                  <a:pt x="495942" y="404813"/>
                </a:cubicBezTo>
                <a:cubicBezTo>
                  <a:pt x="493382" y="399693"/>
                  <a:pt x="488977" y="395645"/>
                  <a:pt x="486417" y="390525"/>
                </a:cubicBezTo>
                <a:cubicBezTo>
                  <a:pt x="484172" y="386035"/>
                  <a:pt x="485204" y="379788"/>
                  <a:pt x="481654" y="376238"/>
                </a:cubicBezTo>
                <a:cubicBezTo>
                  <a:pt x="478104" y="372688"/>
                  <a:pt x="472129" y="373063"/>
                  <a:pt x="467367" y="371475"/>
                </a:cubicBezTo>
                <a:cubicBezTo>
                  <a:pt x="411804" y="373063"/>
                  <a:pt x="356195" y="373462"/>
                  <a:pt x="300679" y="376238"/>
                </a:cubicBezTo>
                <a:cubicBezTo>
                  <a:pt x="274113" y="377566"/>
                  <a:pt x="283201" y="381180"/>
                  <a:pt x="262579" y="385763"/>
                </a:cubicBezTo>
                <a:cubicBezTo>
                  <a:pt x="253153" y="387858"/>
                  <a:pt x="243529" y="388938"/>
                  <a:pt x="234004" y="390525"/>
                </a:cubicBezTo>
                <a:cubicBezTo>
                  <a:pt x="224479" y="393700"/>
                  <a:pt x="208604" y="390525"/>
                  <a:pt x="205429" y="400050"/>
                </a:cubicBezTo>
                <a:lnTo>
                  <a:pt x="195904" y="428625"/>
                </a:lnTo>
                <a:cubicBezTo>
                  <a:pt x="197492" y="508000"/>
                  <a:pt x="197729" y="587414"/>
                  <a:pt x="200667" y="666750"/>
                </a:cubicBezTo>
                <a:cubicBezTo>
                  <a:pt x="200909" y="673291"/>
                  <a:pt x="202182" y="680117"/>
                  <a:pt x="205429" y="685800"/>
                </a:cubicBezTo>
                <a:cubicBezTo>
                  <a:pt x="208771" y="691648"/>
                  <a:pt x="215405" y="694914"/>
                  <a:pt x="219717" y="700088"/>
                </a:cubicBezTo>
                <a:cubicBezTo>
                  <a:pt x="223381" y="704485"/>
                  <a:pt x="226067" y="709613"/>
                  <a:pt x="229242" y="714375"/>
                </a:cubicBezTo>
                <a:cubicBezTo>
                  <a:pt x="239962" y="746541"/>
                  <a:pt x="227591" y="706945"/>
                  <a:pt x="238767" y="757238"/>
                </a:cubicBezTo>
                <a:cubicBezTo>
                  <a:pt x="239856" y="762138"/>
                  <a:pt x="240393" y="767605"/>
                  <a:pt x="243529" y="771525"/>
                </a:cubicBezTo>
                <a:cubicBezTo>
                  <a:pt x="247105" y="775995"/>
                  <a:pt x="253054" y="777875"/>
                  <a:pt x="257817" y="781050"/>
                </a:cubicBezTo>
                <a:cubicBezTo>
                  <a:pt x="268207" y="812224"/>
                  <a:pt x="253776" y="781627"/>
                  <a:pt x="276867" y="800100"/>
                </a:cubicBezTo>
                <a:cubicBezTo>
                  <a:pt x="281337" y="803676"/>
                  <a:pt x="283217" y="809625"/>
                  <a:pt x="286392" y="814388"/>
                </a:cubicBezTo>
                <a:cubicBezTo>
                  <a:pt x="284804" y="822325"/>
                  <a:pt x="285645" y="831172"/>
                  <a:pt x="281629" y="838200"/>
                </a:cubicBezTo>
                <a:cubicBezTo>
                  <a:pt x="278789" y="843170"/>
                  <a:pt x="272603" y="845470"/>
                  <a:pt x="267342" y="847725"/>
                </a:cubicBezTo>
                <a:cubicBezTo>
                  <a:pt x="250349" y="855008"/>
                  <a:pt x="203728" y="856539"/>
                  <a:pt x="195904" y="857250"/>
                </a:cubicBezTo>
                <a:cubicBezTo>
                  <a:pt x="170797" y="865620"/>
                  <a:pt x="191112" y="856482"/>
                  <a:pt x="167329" y="876300"/>
                </a:cubicBezTo>
                <a:cubicBezTo>
                  <a:pt x="146855" y="893362"/>
                  <a:pt x="160235" y="879847"/>
                  <a:pt x="138754" y="890588"/>
                </a:cubicBezTo>
                <a:cubicBezTo>
                  <a:pt x="101832" y="909049"/>
                  <a:pt x="146086" y="892908"/>
                  <a:pt x="110179" y="904875"/>
                </a:cubicBezTo>
                <a:cubicBezTo>
                  <a:pt x="105417" y="908050"/>
                  <a:pt x="101011" y="911840"/>
                  <a:pt x="95892" y="914400"/>
                </a:cubicBezTo>
                <a:cubicBezTo>
                  <a:pt x="56458" y="934118"/>
                  <a:pt x="108260" y="901392"/>
                  <a:pt x="67317" y="928688"/>
                </a:cubicBezTo>
                <a:cubicBezTo>
                  <a:pt x="64142" y="933450"/>
                  <a:pt x="61456" y="938578"/>
                  <a:pt x="57792" y="942975"/>
                </a:cubicBezTo>
                <a:cubicBezTo>
                  <a:pt x="53480" y="948149"/>
                  <a:pt x="47240" y="951659"/>
                  <a:pt x="43504" y="957263"/>
                </a:cubicBezTo>
                <a:cubicBezTo>
                  <a:pt x="15934" y="998618"/>
                  <a:pt x="70037" y="940255"/>
                  <a:pt x="24454" y="985838"/>
                </a:cubicBezTo>
                <a:cubicBezTo>
                  <a:pt x="22867" y="1004888"/>
                  <a:pt x="24944" y="1024607"/>
                  <a:pt x="19692" y="1042988"/>
                </a:cubicBezTo>
                <a:cubicBezTo>
                  <a:pt x="18120" y="1048492"/>
                  <a:pt x="6976" y="1047009"/>
                  <a:pt x="5404" y="1052513"/>
                </a:cubicBezTo>
                <a:cubicBezTo>
                  <a:pt x="152" y="1070894"/>
                  <a:pt x="2229" y="1090613"/>
                  <a:pt x="642" y="1109663"/>
                </a:cubicBezTo>
                <a:cubicBezTo>
                  <a:pt x="2229" y="1131888"/>
                  <a:pt x="0" y="1154722"/>
                  <a:pt x="5404" y="1176338"/>
                </a:cubicBezTo>
                <a:cubicBezTo>
                  <a:pt x="6792" y="1181891"/>
                  <a:pt x="13971" y="1185695"/>
                  <a:pt x="19692" y="1185863"/>
                </a:cubicBezTo>
                <a:lnTo>
                  <a:pt x="167329" y="1181100"/>
                </a:lnTo>
                <a:cubicBezTo>
                  <a:pt x="203250" y="1193075"/>
                  <a:pt x="158967" y="1176920"/>
                  <a:pt x="195904" y="1195388"/>
                </a:cubicBezTo>
                <a:cubicBezTo>
                  <a:pt x="200394" y="1197633"/>
                  <a:pt x="205429" y="1198563"/>
                  <a:pt x="210192" y="1200150"/>
                </a:cubicBezTo>
                <a:cubicBezTo>
                  <a:pt x="211779" y="1235075"/>
                  <a:pt x="207527" y="1270762"/>
                  <a:pt x="214954" y="1304925"/>
                </a:cubicBezTo>
                <a:cubicBezTo>
                  <a:pt x="216344" y="1311321"/>
                  <a:pt x="233192" y="1303193"/>
                  <a:pt x="234004" y="1309688"/>
                </a:cubicBezTo>
                <a:cubicBezTo>
                  <a:pt x="246918" y="1412994"/>
                  <a:pt x="256844" y="1400824"/>
                  <a:pt x="214954" y="1428750"/>
                </a:cubicBezTo>
                <a:cubicBezTo>
                  <a:pt x="198274" y="1495478"/>
                  <a:pt x="213046" y="1430712"/>
                  <a:pt x="205429" y="1590675"/>
                </a:cubicBezTo>
                <a:cubicBezTo>
                  <a:pt x="204520" y="1609769"/>
                  <a:pt x="212322" y="1632673"/>
                  <a:pt x="200667" y="1647825"/>
                </a:cubicBezTo>
                <a:cubicBezTo>
                  <a:pt x="191902" y="1659219"/>
                  <a:pt x="172092" y="1651000"/>
                  <a:pt x="157804" y="1652588"/>
                </a:cubicBezTo>
                <a:cubicBezTo>
                  <a:pt x="145230" y="1690312"/>
                  <a:pt x="145706" y="1683037"/>
                  <a:pt x="157804" y="1752600"/>
                </a:cubicBezTo>
                <a:cubicBezTo>
                  <a:pt x="159390" y="1761720"/>
                  <a:pt x="167122" y="1768603"/>
                  <a:pt x="172092" y="1776413"/>
                </a:cubicBezTo>
                <a:cubicBezTo>
                  <a:pt x="178238" y="1786071"/>
                  <a:pt x="191142" y="1804988"/>
                  <a:pt x="191142" y="1804988"/>
                </a:cubicBezTo>
                <a:cubicBezTo>
                  <a:pt x="194317" y="1814513"/>
                  <a:pt x="199558" y="1823584"/>
                  <a:pt x="200667" y="1833563"/>
                </a:cubicBezTo>
                <a:cubicBezTo>
                  <a:pt x="202254" y="1847850"/>
                  <a:pt x="202610" y="1862329"/>
                  <a:pt x="205429" y="1876425"/>
                </a:cubicBezTo>
                <a:cubicBezTo>
                  <a:pt x="207398" y="1886270"/>
                  <a:pt x="211779" y="1895475"/>
                  <a:pt x="214954" y="1905000"/>
                </a:cubicBezTo>
                <a:cubicBezTo>
                  <a:pt x="221526" y="1924717"/>
                  <a:pt x="216933" y="1915112"/>
                  <a:pt x="229242" y="1933575"/>
                </a:cubicBezTo>
                <a:cubicBezTo>
                  <a:pt x="230829" y="1938338"/>
                  <a:pt x="231759" y="1943373"/>
                  <a:pt x="234004" y="1947863"/>
                </a:cubicBezTo>
                <a:cubicBezTo>
                  <a:pt x="236564" y="1952982"/>
                  <a:pt x="241274" y="1956889"/>
                  <a:pt x="243529" y="1962150"/>
                </a:cubicBezTo>
                <a:cubicBezTo>
                  <a:pt x="251325" y="1980341"/>
                  <a:pt x="242223" y="1984179"/>
                  <a:pt x="262579" y="1995488"/>
                </a:cubicBezTo>
                <a:cubicBezTo>
                  <a:pt x="262589" y="1995494"/>
                  <a:pt x="298293" y="2007392"/>
                  <a:pt x="305442" y="2009775"/>
                </a:cubicBezTo>
                <a:lnTo>
                  <a:pt x="319729" y="2014538"/>
                </a:lnTo>
                <a:lnTo>
                  <a:pt x="329254" y="2043113"/>
                </a:lnTo>
                <a:lnTo>
                  <a:pt x="334017" y="2057400"/>
                </a:lnTo>
                <a:cubicBezTo>
                  <a:pt x="335604" y="2095500"/>
                  <a:pt x="331301" y="2134307"/>
                  <a:pt x="338779" y="2171700"/>
                </a:cubicBezTo>
                <a:cubicBezTo>
                  <a:pt x="340063" y="2178118"/>
                  <a:pt x="351535" y="2174665"/>
                  <a:pt x="357829" y="2176463"/>
                </a:cubicBezTo>
                <a:cubicBezTo>
                  <a:pt x="362656" y="2177842"/>
                  <a:pt x="367247" y="2180007"/>
                  <a:pt x="372117" y="2181225"/>
                </a:cubicBezTo>
                <a:cubicBezTo>
                  <a:pt x="379970" y="2183188"/>
                  <a:pt x="388120" y="2183858"/>
                  <a:pt x="395929" y="2185988"/>
                </a:cubicBezTo>
                <a:cubicBezTo>
                  <a:pt x="405615" y="2188630"/>
                  <a:pt x="424504" y="2195513"/>
                  <a:pt x="424504" y="2195513"/>
                </a:cubicBezTo>
                <a:cubicBezTo>
                  <a:pt x="443110" y="2251324"/>
                  <a:pt x="418942" y="2175027"/>
                  <a:pt x="438792" y="2328863"/>
                </a:cubicBezTo>
                <a:cubicBezTo>
                  <a:pt x="440077" y="2338821"/>
                  <a:pt x="445142" y="2347913"/>
                  <a:pt x="448317" y="2357438"/>
                </a:cubicBezTo>
                <a:lnTo>
                  <a:pt x="453079" y="2371725"/>
                </a:lnTo>
                <a:cubicBezTo>
                  <a:pt x="447851" y="2460612"/>
                  <a:pt x="448317" y="2425654"/>
                  <a:pt x="448317" y="2476500"/>
                </a:cubicBez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2" name="Freeform 71"/>
          <p:cNvSpPr/>
          <p:nvPr/>
        </p:nvSpPr>
        <p:spPr bwMode="auto">
          <a:xfrm>
            <a:off x="2458595" y="1908613"/>
            <a:ext cx="1001418" cy="2291912"/>
          </a:xfrm>
          <a:custGeom>
            <a:avLst/>
            <a:gdLst>
              <a:gd name="connsiteX0" fmla="*/ 984693 w 1001418"/>
              <a:gd name="connsiteY0" fmla="*/ 2291912 h 2291912"/>
              <a:gd name="connsiteX1" fmla="*/ 989455 w 1001418"/>
              <a:gd name="connsiteY1" fmla="*/ 2277625 h 2291912"/>
              <a:gd name="connsiteX2" fmla="*/ 998980 w 1001418"/>
              <a:gd name="connsiteY2" fmla="*/ 2244287 h 2291912"/>
              <a:gd name="connsiteX3" fmla="*/ 994218 w 1001418"/>
              <a:gd name="connsiteY3" fmla="*/ 2191900 h 2291912"/>
              <a:gd name="connsiteX4" fmla="*/ 984693 w 1001418"/>
              <a:gd name="connsiteY4" fmla="*/ 2163325 h 2291912"/>
              <a:gd name="connsiteX5" fmla="*/ 970405 w 1001418"/>
              <a:gd name="connsiteY5" fmla="*/ 2158562 h 2291912"/>
              <a:gd name="connsiteX6" fmla="*/ 965643 w 1001418"/>
              <a:gd name="connsiteY6" fmla="*/ 2144275 h 2291912"/>
              <a:gd name="connsiteX7" fmla="*/ 837055 w 1001418"/>
              <a:gd name="connsiteY7" fmla="*/ 2125225 h 2291912"/>
              <a:gd name="connsiteX8" fmla="*/ 822768 w 1001418"/>
              <a:gd name="connsiteY8" fmla="*/ 2120462 h 2291912"/>
              <a:gd name="connsiteX9" fmla="*/ 808480 w 1001418"/>
              <a:gd name="connsiteY9" fmla="*/ 2110937 h 2291912"/>
              <a:gd name="connsiteX10" fmla="*/ 784668 w 1001418"/>
              <a:gd name="connsiteY10" fmla="*/ 2106175 h 2291912"/>
              <a:gd name="connsiteX11" fmla="*/ 751330 w 1001418"/>
              <a:gd name="connsiteY11" fmla="*/ 2072837 h 2291912"/>
              <a:gd name="connsiteX12" fmla="*/ 746568 w 1001418"/>
              <a:gd name="connsiteY12" fmla="*/ 2058550 h 2291912"/>
              <a:gd name="connsiteX13" fmla="*/ 741805 w 1001418"/>
              <a:gd name="connsiteY13" fmla="*/ 2034737 h 2291912"/>
              <a:gd name="connsiteX14" fmla="*/ 727518 w 1001418"/>
              <a:gd name="connsiteY14" fmla="*/ 2006162 h 2291912"/>
              <a:gd name="connsiteX15" fmla="*/ 713230 w 1001418"/>
              <a:gd name="connsiteY15" fmla="*/ 1996637 h 2291912"/>
              <a:gd name="connsiteX16" fmla="*/ 708468 w 1001418"/>
              <a:gd name="connsiteY16" fmla="*/ 1982350 h 2291912"/>
              <a:gd name="connsiteX17" fmla="*/ 694180 w 1001418"/>
              <a:gd name="connsiteY17" fmla="*/ 1968062 h 2291912"/>
              <a:gd name="connsiteX18" fmla="*/ 613218 w 1001418"/>
              <a:gd name="connsiteY18" fmla="*/ 1953775 h 2291912"/>
              <a:gd name="connsiteX19" fmla="*/ 603693 w 1001418"/>
              <a:gd name="connsiteY19" fmla="*/ 1939487 h 2291912"/>
              <a:gd name="connsiteX20" fmla="*/ 589405 w 1001418"/>
              <a:gd name="connsiteY20" fmla="*/ 1910912 h 2291912"/>
              <a:gd name="connsiteX21" fmla="*/ 584643 w 1001418"/>
              <a:gd name="connsiteY21" fmla="*/ 1896625 h 2291912"/>
              <a:gd name="connsiteX22" fmla="*/ 489393 w 1001418"/>
              <a:gd name="connsiteY22" fmla="*/ 1882337 h 2291912"/>
              <a:gd name="connsiteX23" fmla="*/ 475105 w 1001418"/>
              <a:gd name="connsiteY23" fmla="*/ 1877575 h 2291912"/>
              <a:gd name="connsiteX24" fmla="*/ 446530 w 1001418"/>
              <a:gd name="connsiteY24" fmla="*/ 1849000 h 2291912"/>
              <a:gd name="connsiteX25" fmla="*/ 437005 w 1001418"/>
              <a:gd name="connsiteY25" fmla="*/ 1796612 h 2291912"/>
              <a:gd name="connsiteX26" fmla="*/ 427480 w 1001418"/>
              <a:gd name="connsiteY26" fmla="*/ 1753750 h 2291912"/>
              <a:gd name="connsiteX27" fmla="*/ 408430 w 1001418"/>
              <a:gd name="connsiteY27" fmla="*/ 1706125 h 2291912"/>
              <a:gd name="connsiteX28" fmla="*/ 370330 w 1001418"/>
              <a:gd name="connsiteY28" fmla="*/ 1672787 h 2291912"/>
              <a:gd name="connsiteX29" fmla="*/ 356043 w 1001418"/>
              <a:gd name="connsiteY29" fmla="*/ 1663262 h 2291912"/>
              <a:gd name="connsiteX30" fmla="*/ 346518 w 1001418"/>
              <a:gd name="connsiteY30" fmla="*/ 1648975 h 2291912"/>
              <a:gd name="connsiteX31" fmla="*/ 341755 w 1001418"/>
              <a:gd name="connsiteY31" fmla="*/ 1634687 h 2291912"/>
              <a:gd name="connsiteX32" fmla="*/ 336993 w 1001418"/>
              <a:gd name="connsiteY32" fmla="*/ 1534675 h 2291912"/>
              <a:gd name="connsiteX33" fmla="*/ 332230 w 1001418"/>
              <a:gd name="connsiteY33" fmla="*/ 1510862 h 2291912"/>
              <a:gd name="connsiteX34" fmla="*/ 327468 w 1001418"/>
              <a:gd name="connsiteY34" fmla="*/ 1453712 h 2291912"/>
              <a:gd name="connsiteX35" fmla="*/ 317943 w 1001418"/>
              <a:gd name="connsiteY35" fmla="*/ 1439425 h 2291912"/>
              <a:gd name="connsiteX36" fmla="*/ 284605 w 1001418"/>
              <a:gd name="connsiteY36" fmla="*/ 1444187 h 2291912"/>
              <a:gd name="connsiteX37" fmla="*/ 275080 w 1001418"/>
              <a:gd name="connsiteY37" fmla="*/ 1429900 h 2291912"/>
              <a:gd name="connsiteX38" fmla="*/ 270318 w 1001418"/>
              <a:gd name="connsiteY38" fmla="*/ 1334650 h 2291912"/>
              <a:gd name="connsiteX39" fmla="*/ 256030 w 1001418"/>
              <a:gd name="connsiteY39" fmla="*/ 1329887 h 2291912"/>
              <a:gd name="connsiteX40" fmla="*/ 179830 w 1001418"/>
              <a:gd name="connsiteY40" fmla="*/ 1325125 h 2291912"/>
              <a:gd name="connsiteX41" fmla="*/ 165543 w 1001418"/>
              <a:gd name="connsiteY41" fmla="*/ 1320362 h 2291912"/>
              <a:gd name="connsiteX42" fmla="*/ 146493 w 1001418"/>
              <a:gd name="connsiteY42" fmla="*/ 1315600 h 2291912"/>
              <a:gd name="connsiteX43" fmla="*/ 122680 w 1001418"/>
              <a:gd name="connsiteY43" fmla="*/ 1306075 h 2291912"/>
              <a:gd name="connsiteX44" fmla="*/ 127443 w 1001418"/>
              <a:gd name="connsiteY44" fmla="*/ 1253687 h 2291912"/>
              <a:gd name="connsiteX45" fmla="*/ 132205 w 1001418"/>
              <a:gd name="connsiteY45" fmla="*/ 1229875 h 2291912"/>
              <a:gd name="connsiteX46" fmla="*/ 146493 w 1001418"/>
              <a:gd name="connsiteY46" fmla="*/ 1215587 h 2291912"/>
              <a:gd name="connsiteX47" fmla="*/ 156018 w 1001418"/>
              <a:gd name="connsiteY47" fmla="*/ 1201300 h 2291912"/>
              <a:gd name="connsiteX48" fmla="*/ 160780 w 1001418"/>
              <a:gd name="connsiteY48" fmla="*/ 1187012 h 2291912"/>
              <a:gd name="connsiteX49" fmla="*/ 189355 w 1001418"/>
              <a:gd name="connsiteY49" fmla="*/ 1163200 h 2291912"/>
              <a:gd name="connsiteX50" fmla="*/ 198880 w 1001418"/>
              <a:gd name="connsiteY50" fmla="*/ 1148912 h 2291912"/>
              <a:gd name="connsiteX51" fmla="*/ 213168 w 1001418"/>
              <a:gd name="connsiteY51" fmla="*/ 1139387 h 2291912"/>
              <a:gd name="connsiteX52" fmla="*/ 217930 w 1001418"/>
              <a:gd name="connsiteY52" fmla="*/ 1101287 h 2291912"/>
              <a:gd name="connsiteX53" fmla="*/ 203643 w 1001418"/>
              <a:gd name="connsiteY53" fmla="*/ 1034612 h 2291912"/>
              <a:gd name="connsiteX54" fmla="*/ 189355 w 1001418"/>
              <a:gd name="connsiteY54" fmla="*/ 1025087 h 2291912"/>
              <a:gd name="connsiteX55" fmla="*/ 160780 w 1001418"/>
              <a:gd name="connsiteY55" fmla="*/ 1015562 h 2291912"/>
              <a:gd name="connsiteX56" fmla="*/ 146493 w 1001418"/>
              <a:gd name="connsiteY56" fmla="*/ 1006037 h 2291912"/>
              <a:gd name="connsiteX57" fmla="*/ 117918 w 1001418"/>
              <a:gd name="connsiteY57" fmla="*/ 996512 h 2291912"/>
              <a:gd name="connsiteX58" fmla="*/ 113155 w 1001418"/>
              <a:gd name="connsiteY58" fmla="*/ 982225 h 2291912"/>
              <a:gd name="connsiteX59" fmla="*/ 108393 w 1001418"/>
              <a:gd name="connsiteY59" fmla="*/ 896500 h 2291912"/>
              <a:gd name="connsiteX60" fmla="*/ 89343 w 1001418"/>
              <a:gd name="connsiteY60" fmla="*/ 886975 h 2291912"/>
              <a:gd name="connsiteX61" fmla="*/ 75055 w 1001418"/>
              <a:gd name="connsiteY61" fmla="*/ 877450 h 2291912"/>
              <a:gd name="connsiteX62" fmla="*/ 60768 w 1001418"/>
              <a:gd name="connsiteY62" fmla="*/ 858400 h 2291912"/>
              <a:gd name="connsiteX63" fmla="*/ 46480 w 1001418"/>
              <a:gd name="connsiteY63" fmla="*/ 844112 h 2291912"/>
              <a:gd name="connsiteX64" fmla="*/ 32193 w 1001418"/>
              <a:gd name="connsiteY64" fmla="*/ 791725 h 2291912"/>
              <a:gd name="connsiteX65" fmla="*/ 22668 w 1001418"/>
              <a:gd name="connsiteY65" fmla="*/ 777437 h 2291912"/>
              <a:gd name="connsiteX66" fmla="*/ 3618 w 1001418"/>
              <a:gd name="connsiteY66" fmla="*/ 734575 h 2291912"/>
              <a:gd name="connsiteX67" fmla="*/ 22668 w 1001418"/>
              <a:gd name="connsiteY67" fmla="*/ 677425 h 2291912"/>
              <a:gd name="connsiteX68" fmla="*/ 51243 w 1001418"/>
              <a:gd name="connsiteY68" fmla="*/ 667900 h 2291912"/>
              <a:gd name="connsiteX69" fmla="*/ 75055 w 1001418"/>
              <a:gd name="connsiteY69" fmla="*/ 644087 h 2291912"/>
              <a:gd name="connsiteX70" fmla="*/ 98868 w 1001418"/>
              <a:gd name="connsiteY70" fmla="*/ 615512 h 2291912"/>
              <a:gd name="connsiteX71" fmla="*/ 108393 w 1001418"/>
              <a:gd name="connsiteY71" fmla="*/ 582175 h 2291912"/>
              <a:gd name="connsiteX72" fmla="*/ 113155 w 1001418"/>
              <a:gd name="connsiteY72" fmla="*/ 482162 h 2291912"/>
              <a:gd name="connsiteX73" fmla="*/ 117918 w 1001418"/>
              <a:gd name="connsiteY73" fmla="*/ 467875 h 2291912"/>
              <a:gd name="connsiteX74" fmla="*/ 132205 w 1001418"/>
              <a:gd name="connsiteY74" fmla="*/ 458350 h 2291912"/>
              <a:gd name="connsiteX75" fmla="*/ 127443 w 1001418"/>
              <a:gd name="connsiteY75" fmla="*/ 434537 h 2291912"/>
              <a:gd name="connsiteX76" fmla="*/ 132205 w 1001418"/>
              <a:gd name="connsiteY76" fmla="*/ 353575 h 2291912"/>
              <a:gd name="connsiteX77" fmla="*/ 141730 w 1001418"/>
              <a:gd name="connsiteY77" fmla="*/ 339287 h 2291912"/>
              <a:gd name="connsiteX78" fmla="*/ 179830 w 1001418"/>
              <a:gd name="connsiteY78" fmla="*/ 334525 h 2291912"/>
              <a:gd name="connsiteX79" fmla="*/ 265555 w 1001418"/>
              <a:gd name="connsiteY79" fmla="*/ 329762 h 2291912"/>
              <a:gd name="connsiteX80" fmla="*/ 398905 w 1001418"/>
              <a:gd name="connsiteY80" fmla="*/ 334525 h 2291912"/>
              <a:gd name="connsiteX81" fmla="*/ 403668 w 1001418"/>
              <a:gd name="connsiteY81" fmla="*/ 353575 h 2291912"/>
              <a:gd name="connsiteX82" fmla="*/ 394143 w 1001418"/>
              <a:gd name="connsiteY82" fmla="*/ 272612 h 2291912"/>
              <a:gd name="connsiteX83" fmla="*/ 370330 w 1001418"/>
              <a:gd name="connsiteY83" fmla="*/ 244037 h 2291912"/>
              <a:gd name="connsiteX84" fmla="*/ 360805 w 1001418"/>
              <a:gd name="connsiteY84" fmla="*/ 229750 h 2291912"/>
              <a:gd name="connsiteX85" fmla="*/ 346518 w 1001418"/>
              <a:gd name="connsiteY85" fmla="*/ 186887 h 2291912"/>
              <a:gd name="connsiteX86" fmla="*/ 341755 w 1001418"/>
              <a:gd name="connsiteY86" fmla="*/ 172600 h 2291912"/>
              <a:gd name="connsiteX87" fmla="*/ 336993 w 1001418"/>
              <a:gd name="connsiteY87" fmla="*/ 158312 h 2291912"/>
              <a:gd name="connsiteX88" fmla="*/ 317943 w 1001418"/>
              <a:gd name="connsiteY88" fmla="*/ 124975 h 2291912"/>
              <a:gd name="connsiteX89" fmla="*/ 317943 w 1001418"/>
              <a:gd name="connsiteY89" fmla="*/ 72587 h 2291912"/>
              <a:gd name="connsiteX90" fmla="*/ 332230 w 1001418"/>
              <a:gd name="connsiteY90" fmla="*/ 63062 h 2291912"/>
              <a:gd name="connsiteX91" fmla="*/ 446530 w 1001418"/>
              <a:gd name="connsiteY91" fmla="*/ 63062 h 2291912"/>
              <a:gd name="connsiteX92" fmla="*/ 460818 w 1001418"/>
              <a:gd name="connsiteY92" fmla="*/ 58300 h 2291912"/>
              <a:gd name="connsiteX93" fmla="*/ 475105 w 1001418"/>
              <a:gd name="connsiteY93" fmla="*/ 48775 h 2291912"/>
              <a:gd name="connsiteX94" fmla="*/ 489393 w 1001418"/>
              <a:gd name="connsiteY94" fmla="*/ 34487 h 2291912"/>
              <a:gd name="connsiteX95" fmla="*/ 508443 w 1001418"/>
              <a:gd name="connsiteY95" fmla="*/ 29725 h 2291912"/>
              <a:gd name="connsiteX96" fmla="*/ 537018 w 1001418"/>
              <a:gd name="connsiteY96" fmla="*/ 15437 h 2291912"/>
              <a:gd name="connsiteX97" fmla="*/ 565593 w 1001418"/>
              <a:gd name="connsiteY97" fmla="*/ 1150 h 2291912"/>
              <a:gd name="connsiteX98" fmla="*/ 603693 w 1001418"/>
              <a:gd name="connsiteY98" fmla="*/ 1150 h 2291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1001418" h="2291912">
                <a:moveTo>
                  <a:pt x="984693" y="2291912"/>
                </a:moveTo>
                <a:cubicBezTo>
                  <a:pt x="986280" y="2287150"/>
                  <a:pt x="988076" y="2282452"/>
                  <a:pt x="989455" y="2277625"/>
                </a:cubicBezTo>
                <a:cubicBezTo>
                  <a:pt x="1001418" y="2235756"/>
                  <a:pt x="987560" y="2278551"/>
                  <a:pt x="998980" y="2244287"/>
                </a:cubicBezTo>
                <a:cubicBezTo>
                  <a:pt x="997393" y="2226825"/>
                  <a:pt x="997265" y="2209168"/>
                  <a:pt x="994218" y="2191900"/>
                </a:cubicBezTo>
                <a:cubicBezTo>
                  <a:pt x="992473" y="2182013"/>
                  <a:pt x="994218" y="2166500"/>
                  <a:pt x="984693" y="2163325"/>
                </a:cubicBezTo>
                <a:lnTo>
                  <a:pt x="970405" y="2158562"/>
                </a:lnTo>
                <a:cubicBezTo>
                  <a:pt x="968818" y="2153800"/>
                  <a:pt x="968428" y="2148452"/>
                  <a:pt x="965643" y="2144275"/>
                </a:cubicBezTo>
                <a:cubicBezTo>
                  <a:pt x="938534" y="2103612"/>
                  <a:pt x="878010" y="2126931"/>
                  <a:pt x="837055" y="2125225"/>
                </a:cubicBezTo>
                <a:cubicBezTo>
                  <a:pt x="832293" y="2123637"/>
                  <a:pt x="827258" y="2122707"/>
                  <a:pt x="822768" y="2120462"/>
                </a:cubicBezTo>
                <a:cubicBezTo>
                  <a:pt x="817648" y="2117902"/>
                  <a:pt x="813840" y="2112947"/>
                  <a:pt x="808480" y="2110937"/>
                </a:cubicBezTo>
                <a:cubicBezTo>
                  <a:pt x="800901" y="2108095"/>
                  <a:pt x="792605" y="2107762"/>
                  <a:pt x="784668" y="2106175"/>
                </a:cubicBezTo>
                <a:cubicBezTo>
                  <a:pt x="767207" y="2093078"/>
                  <a:pt x="762442" y="2092283"/>
                  <a:pt x="751330" y="2072837"/>
                </a:cubicBezTo>
                <a:cubicBezTo>
                  <a:pt x="748839" y="2068479"/>
                  <a:pt x="747786" y="2063420"/>
                  <a:pt x="746568" y="2058550"/>
                </a:cubicBezTo>
                <a:cubicBezTo>
                  <a:pt x="744605" y="2050697"/>
                  <a:pt x="743768" y="2042590"/>
                  <a:pt x="741805" y="2034737"/>
                </a:cubicBezTo>
                <a:cubicBezTo>
                  <a:pt x="739223" y="2024408"/>
                  <a:pt x="735278" y="2013922"/>
                  <a:pt x="727518" y="2006162"/>
                </a:cubicBezTo>
                <a:cubicBezTo>
                  <a:pt x="723471" y="2002115"/>
                  <a:pt x="717993" y="1999812"/>
                  <a:pt x="713230" y="1996637"/>
                </a:cubicBezTo>
                <a:cubicBezTo>
                  <a:pt x="711643" y="1991875"/>
                  <a:pt x="711253" y="1986527"/>
                  <a:pt x="708468" y="1982350"/>
                </a:cubicBezTo>
                <a:cubicBezTo>
                  <a:pt x="704732" y="1976746"/>
                  <a:pt x="700068" y="1971333"/>
                  <a:pt x="694180" y="1968062"/>
                </a:cubicBezTo>
                <a:cubicBezTo>
                  <a:pt x="670592" y="1954958"/>
                  <a:pt x="637844" y="1956013"/>
                  <a:pt x="613218" y="1953775"/>
                </a:cubicBezTo>
                <a:cubicBezTo>
                  <a:pt x="610043" y="1949012"/>
                  <a:pt x="606253" y="1944607"/>
                  <a:pt x="603693" y="1939487"/>
                </a:cubicBezTo>
                <a:cubicBezTo>
                  <a:pt x="583974" y="1900051"/>
                  <a:pt x="616703" y="1951861"/>
                  <a:pt x="589405" y="1910912"/>
                </a:cubicBezTo>
                <a:cubicBezTo>
                  <a:pt x="587818" y="1906150"/>
                  <a:pt x="587779" y="1900545"/>
                  <a:pt x="584643" y="1896625"/>
                </a:cubicBezTo>
                <a:cubicBezTo>
                  <a:pt x="565874" y="1873164"/>
                  <a:pt x="490995" y="1882431"/>
                  <a:pt x="489393" y="1882337"/>
                </a:cubicBezTo>
                <a:cubicBezTo>
                  <a:pt x="484630" y="1880750"/>
                  <a:pt x="479068" y="1880657"/>
                  <a:pt x="475105" y="1877575"/>
                </a:cubicBezTo>
                <a:cubicBezTo>
                  <a:pt x="464472" y="1869305"/>
                  <a:pt x="446530" y="1849000"/>
                  <a:pt x="446530" y="1849000"/>
                </a:cubicBezTo>
                <a:cubicBezTo>
                  <a:pt x="435729" y="1805793"/>
                  <a:pt x="448381" y="1859182"/>
                  <a:pt x="437005" y="1796612"/>
                </a:cubicBezTo>
                <a:cubicBezTo>
                  <a:pt x="427532" y="1744509"/>
                  <a:pt x="436925" y="1815145"/>
                  <a:pt x="427480" y="1753750"/>
                </a:cubicBezTo>
                <a:cubicBezTo>
                  <a:pt x="420600" y="1709032"/>
                  <a:pt x="433997" y="1723169"/>
                  <a:pt x="408430" y="1706125"/>
                </a:cubicBezTo>
                <a:cubicBezTo>
                  <a:pt x="392555" y="1682312"/>
                  <a:pt x="403668" y="1695013"/>
                  <a:pt x="370330" y="1672787"/>
                </a:cubicBezTo>
                <a:lnTo>
                  <a:pt x="356043" y="1663262"/>
                </a:lnTo>
                <a:cubicBezTo>
                  <a:pt x="352868" y="1658500"/>
                  <a:pt x="349078" y="1654094"/>
                  <a:pt x="346518" y="1648975"/>
                </a:cubicBezTo>
                <a:cubicBezTo>
                  <a:pt x="344273" y="1644485"/>
                  <a:pt x="342172" y="1639690"/>
                  <a:pt x="341755" y="1634687"/>
                </a:cubicBezTo>
                <a:cubicBezTo>
                  <a:pt x="338983" y="1601427"/>
                  <a:pt x="339553" y="1567952"/>
                  <a:pt x="336993" y="1534675"/>
                </a:cubicBezTo>
                <a:cubicBezTo>
                  <a:pt x="336372" y="1526604"/>
                  <a:pt x="333818" y="1518800"/>
                  <a:pt x="332230" y="1510862"/>
                </a:cubicBezTo>
                <a:cubicBezTo>
                  <a:pt x="330643" y="1491812"/>
                  <a:pt x="331217" y="1472457"/>
                  <a:pt x="327468" y="1453712"/>
                </a:cubicBezTo>
                <a:cubicBezTo>
                  <a:pt x="326346" y="1448099"/>
                  <a:pt x="323530" y="1440667"/>
                  <a:pt x="317943" y="1439425"/>
                </a:cubicBezTo>
                <a:cubicBezTo>
                  <a:pt x="306985" y="1436990"/>
                  <a:pt x="295718" y="1442600"/>
                  <a:pt x="284605" y="1444187"/>
                </a:cubicBezTo>
                <a:cubicBezTo>
                  <a:pt x="281430" y="1439425"/>
                  <a:pt x="275820" y="1435576"/>
                  <a:pt x="275080" y="1429900"/>
                </a:cubicBezTo>
                <a:cubicBezTo>
                  <a:pt x="270968" y="1398377"/>
                  <a:pt x="276266" y="1365878"/>
                  <a:pt x="270318" y="1334650"/>
                </a:cubicBezTo>
                <a:cubicBezTo>
                  <a:pt x="269379" y="1329718"/>
                  <a:pt x="261023" y="1330413"/>
                  <a:pt x="256030" y="1329887"/>
                </a:cubicBezTo>
                <a:cubicBezTo>
                  <a:pt x="230720" y="1327223"/>
                  <a:pt x="205230" y="1326712"/>
                  <a:pt x="179830" y="1325125"/>
                </a:cubicBezTo>
                <a:cubicBezTo>
                  <a:pt x="175068" y="1323537"/>
                  <a:pt x="170370" y="1321741"/>
                  <a:pt x="165543" y="1320362"/>
                </a:cubicBezTo>
                <a:cubicBezTo>
                  <a:pt x="159249" y="1318564"/>
                  <a:pt x="152703" y="1317670"/>
                  <a:pt x="146493" y="1315600"/>
                </a:cubicBezTo>
                <a:cubicBezTo>
                  <a:pt x="138383" y="1312897"/>
                  <a:pt x="130618" y="1309250"/>
                  <a:pt x="122680" y="1306075"/>
                </a:cubicBezTo>
                <a:cubicBezTo>
                  <a:pt x="124268" y="1288612"/>
                  <a:pt x="125268" y="1271086"/>
                  <a:pt x="127443" y="1253687"/>
                </a:cubicBezTo>
                <a:cubicBezTo>
                  <a:pt x="128447" y="1245655"/>
                  <a:pt x="128585" y="1237115"/>
                  <a:pt x="132205" y="1229875"/>
                </a:cubicBezTo>
                <a:cubicBezTo>
                  <a:pt x="135217" y="1223851"/>
                  <a:pt x="142181" y="1220761"/>
                  <a:pt x="146493" y="1215587"/>
                </a:cubicBezTo>
                <a:cubicBezTo>
                  <a:pt x="150157" y="1211190"/>
                  <a:pt x="152843" y="1206062"/>
                  <a:pt x="156018" y="1201300"/>
                </a:cubicBezTo>
                <a:cubicBezTo>
                  <a:pt x="157605" y="1196537"/>
                  <a:pt x="157995" y="1191189"/>
                  <a:pt x="160780" y="1187012"/>
                </a:cubicBezTo>
                <a:cubicBezTo>
                  <a:pt x="168112" y="1176014"/>
                  <a:pt x="178815" y="1170227"/>
                  <a:pt x="189355" y="1163200"/>
                </a:cubicBezTo>
                <a:cubicBezTo>
                  <a:pt x="192530" y="1158437"/>
                  <a:pt x="194833" y="1152959"/>
                  <a:pt x="198880" y="1148912"/>
                </a:cubicBezTo>
                <a:cubicBezTo>
                  <a:pt x="202927" y="1144865"/>
                  <a:pt x="211042" y="1144702"/>
                  <a:pt x="213168" y="1139387"/>
                </a:cubicBezTo>
                <a:cubicBezTo>
                  <a:pt x="217921" y="1127504"/>
                  <a:pt x="216343" y="1113987"/>
                  <a:pt x="217930" y="1101287"/>
                </a:cubicBezTo>
                <a:cubicBezTo>
                  <a:pt x="215598" y="1075637"/>
                  <a:pt x="221932" y="1052901"/>
                  <a:pt x="203643" y="1034612"/>
                </a:cubicBezTo>
                <a:cubicBezTo>
                  <a:pt x="199596" y="1030565"/>
                  <a:pt x="194586" y="1027412"/>
                  <a:pt x="189355" y="1025087"/>
                </a:cubicBezTo>
                <a:cubicBezTo>
                  <a:pt x="180180" y="1021009"/>
                  <a:pt x="169134" y="1021131"/>
                  <a:pt x="160780" y="1015562"/>
                </a:cubicBezTo>
                <a:cubicBezTo>
                  <a:pt x="156018" y="1012387"/>
                  <a:pt x="151723" y="1008362"/>
                  <a:pt x="146493" y="1006037"/>
                </a:cubicBezTo>
                <a:cubicBezTo>
                  <a:pt x="137318" y="1001959"/>
                  <a:pt x="117918" y="996512"/>
                  <a:pt x="117918" y="996512"/>
                </a:cubicBezTo>
                <a:cubicBezTo>
                  <a:pt x="116330" y="991750"/>
                  <a:pt x="113631" y="987222"/>
                  <a:pt x="113155" y="982225"/>
                </a:cubicBezTo>
                <a:cubicBezTo>
                  <a:pt x="110442" y="953735"/>
                  <a:pt x="115334" y="924265"/>
                  <a:pt x="108393" y="896500"/>
                </a:cubicBezTo>
                <a:cubicBezTo>
                  <a:pt x="106671" y="889612"/>
                  <a:pt x="95507" y="890497"/>
                  <a:pt x="89343" y="886975"/>
                </a:cubicBezTo>
                <a:cubicBezTo>
                  <a:pt x="84373" y="884135"/>
                  <a:pt x="79818" y="880625"/>
                  <a:pt x="75055" y="877450"/>
                </a:cubicBezTo>
                <a:cubicBezTo>
                  <a:pt x="70293" y="871100"/>
                  <a:pt x="65934" y="864427"/>
                  <a:pt x="60768" y="858400"/>
                </a:cubicBezTo>
                <a:cubicBezTo>
                  <a:pt x="56385" y="853286"/>
                  <a:pt x="49751" y="850000"/>
                  <a:pt x="46480" y="844112"/>
                </a:cubicBezTo>
                <a:cubicBezTo>
                  <a:pt x="28648" y="812015"/>
                  <a:pt x="43557" y="822031"/>
                  <a:pt x="32193" y="791725"/>
                </a:cubicBezTo>
                <a:cubicBezTo>
                  <a:pt x="30183" y="786365"/>
                  <a:pt x="24993" y="782668"/>
                  <a:pt x="22668" y="777437"/>
                </a:cubicBezTo>
                <a:cubicBezTo>
                  <a:pt x="0" y="726433"/>
                  <a:pt x="25173" y="766907"/>
                  <a:pt x="3618" y="734575"/>
                </a:cubicBezTo>
                <a:cubicBezTo>
                  <a:pt x="4197" y="731968"/>
                  <a:pt x="9008" y="685962"/>
                  <a:pt x="22668" y="677425"/>
                </a:cubicBezTo>
                <a:cubicBezTo>
                  <a:pt x="31182" y="672104"/>
                  <a:pt x="51243" y="667900"/>
                  <a:pt x="51243" y="667900"/>
                </a:cubicBezTo>
                <a:cubicBezTo>
                  <a:pt x="77438" y="650436"/>
                  <a:pt x="55209" y="667902"/>
                  <a:pt x="75055" y="644087"/>
                </a:cubicBezTo>
                <a:cubicBezTo>
                  <a:pt x="105614" y="607417"/>
                  <a:pt x="75219" y="650987"/>
                  <a:pt x="98868" y="615512"/>
                </a:cubicBezTo>
                <a:cubicBezTo>
                  <a:pt x="101596" y="607329"/>
                  <a:pt x="107764" y="590039"/>
                  <a:pt x="108393" y="582175"/>
                </a:cubicBezTo>
                <a:cubicBezTo>
                  <a:pt x="111055" y="548906"/>
                  <a:pt x="110383" y="515422"/>
                  <a:pt x="113155" y="482162"/>
                </a:cubicBezTo>
                <a:cubicBezTo>
                  <a:pt x="113572" y="477159"/>
                  <a:pt x="114782" y="471795"/>
                  <a:pt x="117918" y="467875"/>
                </a:cubicBezTo>
                <a:cubicBezTo>
                  <a:pt x="121494" y="463406"/>
                  <a:pt x="127443" y="461525"/>
                  <a:pt x="132205" y="458350"/>
                </a:cubicBezTo>
                <a:cubicBezTo>
                  <a:pt x="130618" y="450412"/>
                  <a:pt x="127443" y="442632"/>
                  <a:pt x="127443" y="434537"/>
                </a:cubicBezTo>
                <a:cubicBezTo>
                  <a:pt x="127443" y="407503"/>
                  <a:pt x="128195" y="380310"/>
                  <a:pt x="132205" y="353575"/>
                </a:cubicBezTo>
                <a:cubicBezTo>
                  <a:pt x="133054" y="347914"/>
                  <a:pt x="136415" y="341413"/>
                  <a:pt x="141730" y="339287"/>
                </a:cubicBezTo>
                <a:cubicBezTo>
                  <a:pt x="153613" y="334534"/>
                  <a:pt x="167069" y="335507"/>
                  <a:pt x="179830" y="334525"/>
                </a:cubicBezTo>
                <a:cubicBezTo>
                  <a:pt x="208365" y="332330"/>
                  <a:pt x="236980" y="331350"/>
                  <a:pt x="265555" y="329762"/>
                </a:cubicBezTo>
                <a:lnTo>
                  <a:pt x="398905" y="334525"/>
                </a:lnTo>
                <a:cubicBezTo>
                  <a:pt x="405355" y="335637"/>
                  <a:pt x="403668" y="360120"/>
                  <a:pt x="403668" y="353575"/>
                </a:cubicBezTo>
                <a:cubicBezTo>
                  <a:pt x="403668" y="350134"/>
                  <a:pt x="398683" y="286232"/>
                  <a:pt x="394143" y="272612"/>
                </a:cubicBezTo>
                <a:cubicBezTo>
                  <a:pt x="390202" y="260789"/>
                  <a:pt x="377697" y="252878"/>
                  <a:pt x="370330" y="244037"/>
                </a:cubicBezTo>
                <a:cubicBezTo>
                  <a:pt x="366666" y="239640"/>
                  <a:pt x="363980" y="234512"/>
                  <a:pt x="360805" y="229750"/>
                </a:cubicBezTo>
                <a:lnTo>
                  <a:pt x="346518" y="186887"/>
                </a:lnTo>
                <a:lnTo>
                  <a:pt x="341755" y="172600"/>
                </a:lnTo>
                <a:cubicBezTo>
                  <a:pt x="340167" y="167837"/>
                  <a:pt x="339238" y="162802"/>
                  <a:pt x="336993" y="158312"/>
                </a:cubicBezTo>
                <a:cubicBezTo>
                  <a:pt x="324908" y="134143"/>
                  <a:pt x="331406" y="145169"/>
                  <a:pt x="317943" y="124975"/>
                </a:cubicBezTo>
                <a:cubicBezTo>
                  <a:pt x="312978" y="105117"/>
                  <a:pt x="307931" y="95114"/>
                  <a:pt x="317943" y="72587"/>
                </a:cubicBezTo>
                <a:cubicBezTo>
                  <a:pt x="320268" y="67357"/>
                  <a:pt x="327468" y="66237"/>
                  <a:pt x="332230" y="63062"/>
                </a:cubicBezTo>
                <a:cubicBezTo>
                  <a:pt x="391262" y="67603"/>
                  <a:pt x="390780" y="71026"/>
                  <a:pt x="446530" y="63062"/>
                </a:cubicBezTo>
                <a:cubicBezTo>
                  <a:pt x="451500" y="62352"/>
                  <a:pt x="456055" y="59887"/>
                  <a:pt x="460818" y="58300"/>
                </a:cubicBezTo>
                <a:cubicBezTo>
                  <a:pt x="465580" y="55125"/>
                  <a:pt x="470708" y="52439"/>
                  <a:pt x="475105" y="48775"/>
                </a:cubicBezTo>
                <a:cubicBezTo>
                  <a:pt x="480279" y="44463"/>
                  <a:pt x="483545" y="37829"/>
                  <a:pt x="489393" y="34487"/>
                </a:cubicBezTo>
                <a:cubicBezTo>
                  <a:pt x="495076" y="31240"/>
                  <a:pt x="502093" y="31312"/>
                  <a:pt x="508443" y="29725"/>
                </a:cubicBezTo>
                <a:cubicBezTo>
                  <a:pt x="549386" y="2429"/>
                  <a:pt x="497584" y="35155"/>
                  <a:pt x="537018" y="15437"/>
                </a:cubicBezTo>
                <a:cubicBezTo>
                  <a:pt x="549685" y="9103"/>
                  <a:pt x="550960" y="2480"/>
                  <a:pt x="565593" y="1150"/>
                </a:cubicBezTo>
                <a:cubicBezTo>
                  <a:pt x="578241" y="0"/>
                  <a:pt x="590993" y="1150"/>
                  <a:pt x="603693" y="1150"/>
                </a:cubicBez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3" name="Freeform 72"/>
          <p:cNvSpPr/>
          <p:nvPr/>
        </p:nvSpPr>
        <p:spPr bwMode="auto">
          <a:xfrm>
            <a:off x="1289220" y="2819400"/>
            <a:ext cx="1734968" cy="2085975"/>
          </a:xfrm>
          <a:custGeom>
            <a:avLst/>
            <a:gdLst>
              <a:gd name="connsiteX0" fmla="*/ 1268243 w 1734968"/>
              <a:gd name="connsiteY0" fmla="*/ 42863 h 2085975"/>
              <a:gd name="connsiteX1" fmla="*/ 1211093 w 1734968"/>
              <a:gd name="connsiteY1" fmla="*/ 47625 h 2085975"/>
              <a:gd name="connsiteX2" fmla="*/ 1196805 w 1734968"/>
              <a:gd name="connsiteY2" fmla="*/ 52388 h 2085975"/>
              <a:gd name="connsiteX3" fmla="*/ 1130130 w 1734968"/>
              <a:gd name="connsiteY3" fmla="*/ 57150 h 2085975"/>
              <a:gd name="connsiteX4" fmla="*/ 1111080 w 1734968"/>
              <a:gd name="connsiteY4" fmla="*/ 61913 h 2085975"/>
              <a:gd name="connsiteX5" fmla="*/ 1096793 w 1734968"/>
              <a:gd name="connsiteY5" fmla="*/ 66675 h 2085975"/>
              <a:gd name="connsiteX6" fmla="*/ 1044405 w 1734968"/>
              <a:gd name="connsiteY6" fmla="*/ 76200 h 2085975"/>
              <a:gd name="connsiteX7" fmla="*/ 1030118 w 1734968"/>
              <a:gd name="connsiteY7" fmla="*/ 80963 h 2085975"/>
              <a:gd name="connsiteX8" fmla="*/ 982493 w 1734968"/>
              <a:gd name="connsiteY8" fmla="*/ 76200 h 2085975"/>
              <a:gd name="connsiteX9" fmla="*/ 953918 w 1734968"/>
              <a:gd name="connsiteY9" fmla="*/ 47625 h 2085975"/>
              <a:gd name="connsiteX10" fmla="*/ 934868 w 1734968"/>
              <a:gd name="connsiteY10" fmla="*/ 19050 h 2085975"/>
              <a:gd name="connsiteX11" fmla="*/ 906293 w 1734968"/>
              <a:gd name="connsiteY11" fmla="*/ 0 h 2085975"/>
              <a:gd name="connsiteX12" fmla="*/ 858668 w 1734968"/>
              <a:gd name="connsiteY12" fmla="*/ 4763 h 2085975"/>
              <a:gd name="connsiteX13" fmla="*/ 844380 w 1734968"/>
              <a:gd name="connsiteY13" fmla="*/ 9525 h 2085975"/>
              <a:gd name="connsiteX14" fmla="*/ 839618 w 1734968"/>
              <a:gd name="connsiteY14" fmla="*/ 23813 h 2085975"/>
              <a:gd name="connsiteX15" fmla="*/ 806280 w 1734968"/>
              <a:gd name="connsiteY15" fmla="*/ 47625 h 2085975"/>
              <a:gd name="connsiteX16" fmla="*/ 791993 w 1734968"/>
              <a:gd name="connsiteY16" fmla="*/ 52388 h 2085975"/>
              <a:gd name="connsiteX17" fmla="*/ 768180 w 1734968"/>
              <a:gd name="connsiteY17" fmla="*/ 80963 h 2085975"/>
              <a:gd name="connsiteX18" fmla="*/ 753893 w 1734968"/>
              <a:gd name="connsiteY18" fmla="*/ 85725 h 2085975"/>
              <a:gd name="connsiteX19" fmla="*/ 744368 w 1734968"/>
              <a:gd name="connsiteY19" fmla="*/ 100013 h 2085975"/>
              <a:gd name="connsiteX20" fmla="*/ 734843 w 1734968"/>
              <a:gd name="connsiteY20" fmla="*/ 119063 h 2085975"/>
              <a:gd name="connsiteX21" fmla="*/ 720555 w 1734968"/>
              <a:gd name="connsiteY21" fmla="*/ 123825 h 2085975"/>
              <a:gd name="connsiteX22" fmla="*/ 701505 w 1734968"/>
              <a:gd name="connsiteY22" fmla="*/ 166688 h 2085975"/>
              <a:gd name="connsiteX23" fmla="*/ 696743 w 1734968"/>
              <a:gd name="connsiteY23" fmla="*/ 209550 h 2085975"/>
              <a:gd name="connsiteX24" fmla="*/ 706268 w 1734968"/>
              <a:gd name="connsiteY24" fmla="*/ 223838 h 2085975"/>
              <a:gd name="connsiteX25" fmla="*/ 725318 w 1734968"/>
              <a:gd name="connsiteY25" fmla="*/ 266700 h 2085975"/>
              <a:gd name="connsiteX26" fmla="*/ 730080 w 1734968"/>
              <a:gd name="connsiteY26" fmla="*/ 352425 h 2085975"/>
              <a:gd name="connsiteX27" fmla="*/ 744368 w 1734968"/>
              <a:gd name="connsiteY27" fmla="*/ 357188 h 2085975"/>
              <a:gd name="connsiteX28" fmla="*/ 725318 w 1734968"/>
              <a:gd name="connsiteY28" fmla="*/ 385763 h 2085975"/>
              <a:gd name="connsiteX29" fmla="*/ 611018 w 1734968"/>
              <a:gd name="connsiteY29" fmla="*/ 381000 h 2085975"/>
              <a:gd name="connsiteX30" fmla="*/ 591968 w 1734968"/>
              <a:gd name="connsiteY30" fmla="*/ 376238 h 2085975"/>
              <a:gd name="connsiteX31" fmla="*/ 563393 w 1734968"/>
              <a:gd name="connsiteY31" fmla="*/ 366713 h 2085975"/>
              <a:gd name="connsiteX32" fmla="*/ 453855 w 1734968"/>
              <a:gd name="connsiteY32" fmla="*/ 371475 h 2085975"/>
              <a:gd name="connsiteX33" fmla="*/ 439568 w 1734968"/>
              <a:gd name="connsiteY33" fmla="*/ 376238 h 2085975"/>
              <a:gd name="connsiteX34" fmla="*/ 425280 w 1734968"/>
              <a:gd name="connsiteY34" fmla="*/ 385763 h 2085975"/>
              <a:gd name="connsiteX35" fmla="*/ 310980 w 1734968"/>
              <a:gd name="connsiteY35" fmla="*/ 381000 h 2085975"/>
              <a:gd name="connsiteX36" fmla="*/ 282405 w 1734968"/>
              <a:gd name="connsiteY36" fmla="*/ 371475 h 2085975"/>
              <a:gd name="connsiteX37" fmla="*/ 206205 w 1734968"/>
              <a:gd name="connsiteY37" fmla="*/ 376238 h 2085975"/>
              <a:gd name="connsiteX38" fmla="*/ 120480 w 1734968"/>
              <a:gd name="connsiteY38" fmla="*/ 381000 h 2085975"/>
              <a:gd name="connsiteX39" fmla="*/ 106193 w 1734968"/>
              <a:gd name="connsiteY39" fmla="*/ 390525 h 2085975"/>
              <a:gd name="connsiteX40" fmla="*/ 77618 w 1734968"/>
              <a:gd name="connsiteY40" fmla="*/ 400050 h 2085975"/>
              <a:gd name="connsiteX41" fmla="*/ 63330 w 1734968"/>
              <a:gd name="connsiteY41" fmla="*/ 414338 h 2085975"/>
              <a:gd name="connsiteX42" fmla="*/ 53805 w 1734968"/>
              <a:gd name="connsiteY42" fmla="*/ 442913 h 2085975"/>
              <a:gd name="connsiteX43" fmla="*/ 49043 w 1734968"/>
              <a:gd name="connsiteY43" fmla="*/ 457200 h 2085975"/>
              <a:gd name="connsiteX44" fmla="*/ 34755 w 1734968"/>
              <a:gd name="connsiteY44" fmla="*/ 471488 h 2085975"/>
              <a:gd name="connsiteX45" fmla="*/ 10943 w 1734968"/>
              <a:gd name="connsiteY45" fmla="*/ 500063 h 2085975"/>
              <a:gd name="connsiteX46" fmla="*/ 1418 w 1734968"/>
              <a:gd name="connsiteY46" fmla="*/ 552450 h 2085975"/>
              <a:gd name="connsiteX47" fmla="*/ 10943 w 1734968"/>
              <a:gd name="connsiteY47" fmla="*/ 590550 h 2085975"/>
              <a:gd name="connsiteX48" fmla="*/ 10943 w 1734968"/>
              <a:gd name="connsiteY48" fmla="*/ 628650 h 2085975"/>
              <a:gd name="connsiteX49" fmla="*/ 20468 w 1734968"/>
              <a:gd name="connsiteY49" fmla="*/ 657225 h 2085975"/>
              <a:gd name="connsiteX50" fmla="*/ 25230 w 1734968"/>
              <a:gd name="connsiteY50" fmla="*/ 695325 h 2085975"/>
              <a:gd name="connsiteX51" fmla="*/ 58568 w 1734968"/>
              <a:gd name="connsiteY51" fmla="*/ 738188 h 2085975"/>
              <a:gd name="connsiteX52" fmla="*/ 72855 w 1734968"/>
              <a:gd name="connsiteY52" fmla="*/ 742950 h 2085975"/>
              <a:gd name="connsiteX53" fmla="*/ 101430 w 1734968"/>
              <a:gd name="connsiteY53" fmla="*/ 762000 h 2085975"/>
              <a:gd name="connsiteX54" fmla="*/ 125243 w 1734968"/>
              <a:gd name="connsiteY54" fmla="*/ 785813 h 2085975"/>
              <a:gd name="connsiteX55" fmla="*/ 144293 w 1734968"/>
              <a:gd name="connsiteY55" fmla="*/ 819150 h 2085975"/>
              <a:gd name="connsiteX56" fmla="*/ 153818 w 1734968"/>
              <a:gd name="connsiteY56" fmla="*/ 833438 h 2085975"/>
              <a:gd name="connsiteX57" fmla="*/ 172868 w 1734968"/>
              <a:gd name="connsiteY57" fmla="*/ 838200 h 2085975"/>
              <a:gd name="connsiteX58" fmla="*/ 187155 w 1734968"/>
              <a:gd name="connsiteY58" fmla="*/ 842963 h 2085975"/>
              <a:gd name="connsiteX59" fmla="*/ 201443 w 1734968"/>
              <a:gd name="connsiteY59" fmla="*/ 852488 h 2085975"/>
              <a:gd name="connsiteX60" fmla="*/ 253830 w 1734968"/>
              <a:gd name="connsiteY60" fmla="*/ 866775 h 2085975"/>
              <a:gd name="connsiteX61" fmla="*/ 282405 w 1734968"/>
              <a:gd name="connsiteY61" fmla="*/ 876300 h 2085975"/>
              <a:gd name="connsiteX62" fmla="*/ 296693 w 1734968"/>
              <a:gd name="connsiteY62" fmla="*/ 881063 h 2085975"/>
              <a:gd name="connsiteX63" fmla="*/ 330030 w 1734968"/>
              <a:gd name="connsiteY63" fmla="*/ 890588 h 2085975"/>
              <a:gd name="connsiteX64" fmla="*/ 339555 w 1734968"/>
              <a:gd name="connsiteY64" fmla="*/ 933450 h 2085975"/>
              <a:gd name="connsiteX65" fmla="*/ 353843 w 1734968"/>
              <a:gd name="connsiteY65" fmla="*/ 947738 h 2085975"/>
              <a:gd name="connsiteX66" fmla="*/ 358605 w 1734968"/>
              <a:gd name="connsiteY66" fmla="*/ 962025 h 2085975"/>
              <a:gd name="connsiteX67" fmla="*/ 363368 w 1734968"/>
              <a:gd name="connsiteY67" fmla="*/ 995363 h 2085975"/>
              <a:gd name="connsiteX68" fmla="*/ 372893 w 1734968"/>
              <a:gd name="connsiteY68" fmla="*/ 1014413 h 2085975"/>
              <a:gd name="connsiteX69" fmla="*/ 377655 w 1734968"/>
              <a:gd name="connsiteY69" fmla="*/ 1033463 h 2085975"/>
              <a:gd name="connsiteX70" fmla="*/ 391943 w 1734968"/>
              <a:gd name="connsiteY70" fmla="*/ 1042988 h 2085975"/>
              <a:gd name="connsiteX71" fmla="*/ 406230 w 1734968"/>
              <a:gd name="connsiteY71" fmla="*/ 1057275 h 2085975"/>
              <a:gd name="connsiteX72" fmla="*/ 410993 w 1734968"/>
              <a:gd name="connsiteY72" fmla="*/ 1071563 h 2085975"/>
              <a:gd name="connsiteX73" fmla="*/ 415755 w 1734968"/>
              <a:gd name="connsiteY73" fmla="*/ 1100138 h 2085975"/>
              <a:gd name="connsiteX74" fmla="*/ 453855 w 1734968"/>
              <a:gd name="connsiteY74" fmla="*/ 1133475 h 2085975"/>
              <a:gd name="connsiteX75" fmla="*/ 468143 w 1734968"/>
              <a:gd name="connsiteY75" fmla="*/ 1138238 h 2085975"/>
              <a:gd name="connsiteX76" fmla="*/ 482430 w 1734968"/>
              <a:gd name="connsiteY76" fmla="*/ 1147763 h 2085975"/>
              <a:gd name="connsiteX77" fmla="*/ 511005 w 1734968"/>
              <a:gd name="connsiteY77" fmla="*/ 1152525 h 2085975"/>
              <a:gd name="connsiteX78" fmla="*/ 539580 w 1734968"/>
              <a:gd name="connsiteY78" fmla="*/ 1171575 h 2085975"/>
              <a:gd name="connsiteX79" fmla="*/ 549105 w 1734968"/>
              <a:gd name="connsiteY79" fmla="*/ 1185863 h 2085975"/>
              <a:gd name="connsiteX80" fmla="*/ 577680 w 1734968"/>
              <a:gd name="connsiteY80" fmla="*/ 1209675 h 2085975"/>
              <a:gd name="connsiteX81" fmla="*/ 615780 w 1734968"/>
              <a:gd name="connsiteY81" fmla="*/ 1219200 h 2085975"/>
              <a:gd name="connsiteX82" fmla="*/ 644355 w 1734968"/>
              <a:gd name="connsiteY82" fmla="*/ 1223963 h 2085975"/>
              <a:gd name="connsiteX83" fmla="*/ 672930 w 1734968"/>
              <a:gd name="connsiteY83" fmla="*/ 1252538 h 2085975"/>
              <a:gd name="connsiteX84" fmla="*/ 687218 w 1734968"/>
              <a:gd name="connsiteY84" fmla="*/ 1266825 h 2085975"/>
              <a:gd name="connsiteX85" fmla="*/ 696743 w 1734968"/>
              <a:gd name="connsiteY85" fmla="*/ 1281113 h 2085975"/>
              <a:gd name="connsiteX86" fmla="*/ 696743 w 1734968"/>
              <a:gd name="connsiteY86" fmla="*/ 1423988 h 2085975"/>
              <a:gd name="connsiteX87" fmla="*/ 682455 w 1734968"/>
              <a:gd name="connsiteY87" fmla="*/ 1438275 h 2085975"/>
              <a:gd name="connsiteX88" fmla="*/ 663405 w 1734968"/>
              <a:gd name="connsiteY88" fmla="*/ 1466850 h 2085975"/>
              <a:gd name="connsiteX89" fmla="*/ 620543 w 1734968"/>
              <a:gd name="connsiteY89" fmla="*/ 1476375 h 2085975"/>
              <a:gd name="connsiteX90" fmla="*/ 591968 w 1734968"/>
              <a:gd name="connsiteY90" fmla="*/ 1500188 h 2085975"/>
              <a:gd name="connsiteX91" fmla="*/ 572918 w 1734968"/>
              <a:gd name="connsiteY91" fmla="*/ 1524000 h 2085975"/>
              <a:gd name="connsiteX92" fmla="*/ 534818 w 1734968"/>
              <a:gd name="connsiteY92" fmla="*/ 1562100 h 2085975"/>
              <a:gd name="connsiteX93" fmla="*/ 525293 w 1734968"/>
              <a:gd name="connsiteY93" fmla="*/ 1576388 h 2085975"/>
              <a:gd name="connsiteX94" fmla="*/ 511005 w 1734968"/>
              <a:gd name="connsiteY94" fmla="*/ 1604963 h 2085975"/>
              <a:gd name="connsiteX95" fmla="*/ 515768 w 1734968"/>
              <a:gd name="connsiteY95" fmla="*/ 1700213 h 2085975"/>
              <a:gd name="connsiteX96" fmla="*/ 530055 w 1734968"/>
              <a:gd name="connsiteY96" fmla="*/ 1714500 h 2085975"/>
              <a:gd name="connsiteX97" fmla="*/ 544343 w 1734968"/>
              <a:gd name="connsiteY97" fmla="*/ 1724025 h 2085975"/>
              <a:gd name="connsiteX98" fmla="*/ 582443 w 1734968"/>
              <a:gd name="connsiteY98" fmla="*/ 1733550 h 2085975"/>
              <a:gd name="connsiteX99" fmla="*/ 587205 w 1734968"/>
              <a:gd name="connsiteY99" fmla="*/ 1747838 h 2085975"/>
              <a:gd name="connsiteX100" fmla="*/ 591968 w 1734968"/>
              <a:gd name="connsiteY100" fmla="*/ 1766888 h 2085975"/>
              <a:gd name="connsiteX101" fmla="*/ 611018 w 1734968"/>
              <a:gd name="connsiteY101" fmla="*/ 1785938 h 2085975"/>
              <a:gd name="connsiteX102" fmla="*/ 615780 w 1734968"/>
              <a:gd name="connsiteY102" fmla="*/ 1905000 h 2085975"/>
              <a:gd name="connsiteX103" fmla="*/ 620543 w 1734968"/>
              <a:gd name="connsiteY103" fmla="*/ 1919288 h 2085975"/>
              <a:gd name="connsiteX104" fmla="*/ 625305 w 1734968"/>
              <a:gd name="connsiteY104" fmla="*/ 1976438 h 2085975"/>
              <a:gd name="connsiteX105" fmla="*/ 658643 w 1734968"/>
              <a:gd name="connsiteY105" fmla="*/ 1995488 h 2085975"/>
              <a:gd name="connsiteX106" fmla="*/ 687218 w 1734968"/>
              <a:gd name="connsiteY106" fmla="*/ 2014538 h 2085975"/>
              <a:gd name="connsiteX107" fmla="*/ 696743 w 1734968"/>
              <a:gd name="connsiteY107" fmla="*/ 2028825 h 2085975"/>
              <a:gd name="connsiteX108" fmla="*/ 711030 w 1734968"/>
              <a:gd name="connsiteY108" fmla="*/ 2038350 h 2085975"/>
              <a:gd name="connsiteX109" fmla="*/ 758655 w 1734968"/>
              <a:gd name="connsiteY109" fmla="*/ 2052638 h 2085975"/>
              <a:gd name="connsiteX110" fmla="*/ 830093 w 1734968"/>
              <a:gd name="connsiteY110" fmla="*/ 2057400 h 2085975"/>
              <a:gd name="connsiteX111" fmla="*/ 887243 w 1734968"/>
              <a:gd name="connsiteY111" fmla="*/ 2062163 h 2085975"/>
              <a:gd name="connsiteX112" fmla="*/ 925343 w 1734968"/>
              <a:gd name="connsiteY112" fmla="*/ 2047875 h 2085975"/>
              <a:gd name="connsiteX113" fmla="*/ 930105 w 1734968"/>
              <a:gd name="connsiteY113" fmla="*/ 2033588 h 2085975"/>
              <a:gd name="connsiteX114" fmla="*/ 934868 w 1734968"/>
              <a:gd name="connsiteY114" fmla="*/ 2009775 h 2085975"/>
              <a:gd name="connsiteX115" fmla="*/ 1344443 w 1734968"/>
              <a:gd name="connsiteY115" fmla="*/ 2005013 h 2085975"/>
              <a:gd name="connsiteX116" fmla="*/ 1373018 w 1734968"/>
              <a:gd name="connsiteY116" fmla="*/ 2009775 h 2085975"/>
              <a:gd name="connsiteX117" fmla="*/ 1401593 w 1734968"/>
              <a:gd name="connsiteY117" fmla="*/ 2019300 h 2085975"/>
              <a:gd name="connsiteX118" fmla="*/ 1411118 w 1734968"/>
              <a:gd name="connsiteY118" fmla="*/ 2033588 h 2085975"/>
              <a:gd name="connsiteX119" fmla="*/ 1458743 w 1734968"/>
              <a:gd name="connsiteY119" fmla="*/ 2038350 h 2085975"/>
              <a:gd name="connsiteX120" fmla="*/ 1473030 w 1734968"/>
              <a:gd name="connsiteY120" fmla="*/ 2043113 h 2085975"/>
              <a:gd name="connsiteX121" fmla="*/ 1506368 w 1734968"/>
              <a:gd name="connsiteY121" fmla="*/ 2081213 h 2085975"/>
              <a:gd name="connsiteX122" fmla="*/ 1601618 w 1734968"/>
              <a:gd name="connsiteY122" fmla="*/ 2085975 h 2085975"/>
              <a:gd name="connsiteX123" fmla="*/ 1658768 w 1734968"/>
              <a:gd name="connsiteY123" fmla="*/ 2081213 h 2085975"/>
              <a:gd name="connsiteX124" fmla="*/ 1673055 w 1734968"/>
              <a:gd name="connsiteY124" fmla="*/ 2076450 h 2085975"/>
              <a:gd name="connsiteX125" fmla="*/ 1682580 w 1734968"/>
              <a:gd name="connsiteY125" fmla="*/ 2062163 h 2085975"/>
              <a:gd name="connsiteX126" fmla="*/ 1696868 w 1734968"/>
              <a:gd name="connsiteY126" fmla="*/ 2057400 h 2085975"/>
              <a:gd name="connsiteX127" fmla="*/ 1711155 w 1734968"/>
              <a:gd name="connsiteY127" fmla="*/ 2047875 h 2085975"/>
              <a:gd name="connsiteX128" fmla="*/ 1734968 w 1734968"/>
              <a:gd name="connsiteY128" fmla="*/ 2043113 h 2085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1734968" h="2085975">
                <a:moveTo>
                  <a:pt x="1268243" y="42863"/>
                </a:moveTo>
                <a:cubicBezTo>
                  <a:pt x="1249193" y="44450"/>
                  <a:pt x="1230041" y="45099"/>
                  <a:pt x="1211093" y="47625"/>
                </a:cubicBezTo>
                <a:cubicBezTo>
                  <a:pt x="1206117" y="48289"/>
                  <a:pt x="1201791" y="51801"/>
                  <a:pt x="1196805" y="52388"/>
                </a:cubicBezTo>
                <a:cubicBezTo>
                  <a:pt x="1174676" y="54991"/>
                  <a:pt x="1152355" y="55563"/>
                  <a:pt x="1130130" y="57150"/>
                </a:cubicBezTo>
                <a:cubicBezTo>
                  <a:pt x="1123780" y="58738"/>
                  <a:pt x="1117374" y="60115"/>
                  <a:pt x="1111080" y="61913"/>
                </a:cubicBezTo>
                <a:cubicBezTo>
                  <a:pt x="1106253" y="63292"/>
                  <a:pt x="1101693" y="65586"/>
                  <a:pt x="1096793" y="66675"/>
                </a:cubicBezTo>
                <a:cubicBezTo>
                  <a:pt x="1058634" y="75155"/>
                  <a:pt x="1079028" y="67544"/>
                  <a:pt x="1044405" y="76200"/>
                </a:cubicBezTo>
                <a:cubicBezTo>
                  <a:pt x="1039535" y="77418"/>
                  <a:pt x="1034880" y="79375"/>
                  <a:pt x="1030118" y="80963"/>
                </a:cubicBezTo>
                <a:cubicBezTo>
                  <a:pt x="1014243" y="79375"/>
                  <a:pt x="997110" y="82595"/>
                  <a:pt x="982493" y="76200"/>
                </a:cubicBezTo>
                <a:cubicBezTo>
                  <a:pt x="970152" y="70801"/>
                  <a:pt x="953918" y="47625"/>
                  <a:pt x="953918" y="47625"/>
                </a:cubicBezTo>
                <a:cubicBezTo>
                  <a:pt x="948355" y="30938"/>
                  <a:pt x="950920" y="31535"/>
                  <a:pt x="934868" y="19050"/>
                </a:cubicBezTo>
                <a:cubicBezTo>
                  <a:pt x="925832" y="12022"/>
                  <a:pt x="906293" y="0"/>
                  <a:pt x="906293" y="0"/>
                </a:cubicBezTo>
                <a:cubicBezTo>
                  <a:pt x="890418" y="1588"/>
                  <a:pt x="874437" y="2337"/>
                  <a:pt x="858668" y="4763"/>
                </a:cubicBezTo>
                <a:cubicBezTo>
                  <a:pt x="853706" y="5526"/>
                  <a:pt x="847930" y="5975"/>
                  <a:pt x="844380" y="9525"/>
                </a:cubicBezTo>
                <a:cubicBezTo>
                  <a:pt x="840830" y="13075"/>
                  <a:pt x="842403" y="19636"/>
                  <a:pt x="839618" y="23813"/>
                </a:cubicBezTo>
                <a:cubicBezTo>
                  <a:pt x="830907" y="36879"/>
                  <a:pt x="820184" y="41666"/>
                  <a:pt x="806280" y="47625"/>
                </a:cubicBezTo>
                <a:cubicBezTo>
                  <a:pt x="801666" y="49603"/>
                  <a:pt x="796755" y="50800"/>
                  <a:pt x="791993" y="52388"/>
                </a:cubicBezTo>
                <a:cubicBezTo>
                  <a:pt x="784965" y="62930"/>
                  <a:pt x="779181" y="73629"/>
                  <a:pt x="768180" y="80963"/>
                </a:cubicBezTo>
                <a:cubicBezTo>
                  <a:pt x="764003" y="83748"/>
                  <a:pt x="758655" y="84138"/>
                  <a:pt x="753893" y="85725"/>
                </a:cubicBezTo>
                <a:cubicBezTo>
                  <a:pt x="750718" y="90488"/>
                  <a:pt x="747208" y="95043"/>
                  <a:pt x="744368" y="100013"/>
                </a:cubicBezTo>
                <a:cubicBezTo>
                  <a:pt x="740846" y="106177"/>
                  <a:pt x="739863" y="114043"/>
                  <a:pt x="734843" y="119063"/>
                </a:cubicBezTo>
                <a:cubicBezTo>
                  <a:pt x="731293" y="122613"/>
                  <a:pt x="725318" y="122238"/>
                  <a:pt x="720555" y="123825"/>
                </a:cubicBezTo>
                <a:cubicBezTo>
                  <a:pt x="709220" y="157830"/>
                  <a:pt x="716599" y="144046"/>
                  <a:pt x="701505" y="166688"/>
                </a:cubicBezTo>
                <a:cubicBezTo>
                  <a:pt x="693567" y="190502"/>
                  <a:pt x="687217" y="190500"/>
                  <a:pt x="696743" y="209550"/>
                </a:cubicBezTo>
                <a:cubicBezTo>
                  <a:pt x="699303" y="214670"/>
                  <a:pt x="703093" y="219075"/>
                  <a:pt x="706268" y="223838"/>
                </a:cubicBezTo>
                <a:cubicBezTo>
                  <a:pt x="717603" y="257843"/>
                  <a:pt x="710224" y="244059"/>
                  <a:pt x="725318" y="266700"/>
                </a:cubicBezTo>
                <a:cubicBezTo>
                  <a:pt x="726905" y="295275"/>
                  <a:pt x="724184" y="324420"/>
                  <a:pt x="730080" y="352425"/>
                </a:cubicBezTo>
                <a:cubicBezTo>
                  <a:pt x="731114" y="357338"/>
                  <a:pt x="745078" y="352218"/>
                  <a:pt x="744368" y="357188"/>
                </a:cubicBezTo>
                <a:cubicBezTo>
                  <a:pt x="742749" y="368521"/>
                  <a:pt x="725318" y="385763"/>
                  <a:pt x="725318" y="385763"/>
                </a:cubicBezTo>
                <a:cubicBezTo>
                  <a:pt x="687218" y="384175"/>
                  <a:pt x="649054" y="383717"/>
                  <a:pt x="611018" y="381000"/>
                </a:cubicBezTo>
                <a:cubicBezTo>
                  <a:pt x="604489" y="380534"/>
                  <a:pt x="598237" y="378119"/>
                  <a:pt x="591968" y="376238"/>
                </a:cubicBezTo>
                <a:cubicBezTo>
                  <a:pt x="582351" y="373353"/>
                  <a:pt x="563393" y="366713"/>
                  <a:pt x="563393" y="366713"/>
                </a:cubicBezTo>
                <a:cubicBezTo>
                  <a:pt x="526880" y="368300"/>
                  <a:pt x="490295" y="368672"/>
                  <a:pt x="453855" y="371475"/>
                </a:cubicBezTo>
                <a:cubicBezTo>
                  <a:pt x="448850" y="371860"/>
                  <a:pt x="444058" y="373993"/>
                  <a:pt x="439568" y="376238"/>
                </a:cubicBezTo>
                <a:cubicBezTo>
                  <a:pt x="434448" y="378798"/>
                  <a:pt x="430043" y="382588"/>
                  <a:pt x="425280" y="385763"/>
                </a:cubicBezTo>
                <a:cubicBezTo>
                  <a:pt x="387180" y="384175"/>
                  <a:pt x="348924" y="384795"/>
                  <a:pt x="310980" y="381000"/>
                </a:cubicBezTo>
                <a:cubicBezTo>
                  <a:pt x="300990" y="380001"/>
                  <a:pt x="282405" y="371475"/>
                  <a:pt x="282405" y="371475"/>
                </a:cubicBezTo>
                <a:lnTo>
                  <a:pt x="206205" y="376238"/>
                </a:lnTo>
                <a:cubicBezTo>
                  <a:pt x="177635" y="377919"/>
                  <a:pt x="148811" y="376953"/>
                  <a:pt x="120480" y="381000"/>
                </a:cubicBezTo>
                <a:cubicBezTo>
                  <a:pt x="114814" y="381809"/>
                  <a:pt x="111423" y="388200"/>
                  <a:pt x="106193" y="390525"/>
                </a:cubicBezTo>
                <a:cubicBezTo>
                  <a:pt x="97018" y="394603"/>
                  <a:pt x="77618" y="400050"/>
                  <a:pt x="77618" y="400050"/>
                </a:cubicBezTo>
                <a:cubicBezTo>
                  <a:pt x="72855" y="404813"/>
                  <a:pt x="66601" y="408450"/>
                  <a:pt x="63330" y="414338"/>
                </a:cubicBezTo>
                <a:cubicBezTo>
                  <a:pt x="58454" y="423115"/>
                  <a:pt x="56980" y="433388"/>
                  <a:pt x="53805" y="442913"/>
                </a:cubicBezTo>
                <a:cubicBezTo>
                  <a:pt x="52218" y="447675"/>
                  <a:pt x="52593" y="453650"/>
                  <a:pt x="49043" y="457200"/>
                </a:cubicBezTo>
                <a:cubicBezTo>
                  <a:pt x="44280" y="461963"/>
                  <a:pt x="39067" y="466314"/>
                  <a:pt x="34755" y="471488"/>
                </a:cubicBezTo>
                <a:cubicBezTo>
                  <a:pt x="1595" y="511280"/>
                  <a:pt x="52693" y="458310"/>
                  <a:pt x="10943" y="500063"/>
                </a:cubicBezTo>
                <a:cubicBezTo>
                  <a:pt x="4800" y="518489"/>
                  <a:pt x="0" y="529772"/>
                  <a:pt x="1418" y="552450"/>
                </a:cubicBezTo>
                <a:cubicBezTo>
                  <a:pt x="2235" y="565515"/>
                  <a:pt x="7768" y="577850"/>
                  <a:pt x="10943" y="590550"/>
                </a:cubicBezTo>
                <a:cubicBezTo>
                  <a:pt x="5169" y="613642"/>
                  <a:pt x="4015" y="605558"/>
                  <a:pt x="10943" y="628650"/>
                </a:cubicBezTo>
                <a:cubicBezTo>
                  <a:pt x="13828" y="638267"/>
                  <a:pt x="20468" y="657225"/>
                  <a:pt x="20468" y="657225"/>
                </a:cubicBezTo>
                <a:cubicBezTo>
                  <a:pt x="22055" y="669925"/>
                  <a:pt x="20925" y="683272"/>
                  <a:pt x="25230" y="695325"/>
                </a:cubicBezTo>
                <a:cubicBezTo>
                  <a:pt x="28187" y="703604"/>
                  <a:pt x="47852" y="731044"/>
                  <a:pt x="58568" y="738188"/>
                </a:cubicBezTo>
                <a:cubicBezTo>
                  <a:pt x="62745" y="740973"/>
                  <a:pt x="68093" y="741363"/>
                  <a:pt x="72855" y="742950"/>
                </a:cubicBezTo>
                <a:cubicBezTo>
                  <a:pt x="82380" y="749300"/>
                  <a:pt x="95080" y="752475"/>
                  <a:pt x="101430" y="762000"/>
                </a:cubicBezTo>
                <a:cubicBezTo>
                  <a:pt x="114130" y="781051"/>
                  <a:pt x="106192" y="773113"/>
                  <a:pt x="125243" y="785813"/>
                </a:cubicBezTo>
                <a:cubicBezTo>
                  <a:pt x="132952" y="816650"/>
                  <a:pt x="124025" y="794829"/>
                  <a:pt x="144293" y="819150"/>
                </a:cubicBezTo>
                <a:cubicBezTo>
                  <a:pt x="147957" y="823547"/>
                  <a:pt x="149055" y="830263"/>
                  <a:pt x="153818" y="833438"/>
                </a:cubicBezTo>
                <a:cubicBezTo>
                  <a:pt x="159264" y="837069"/>
                  <a:pt x="166574" y="836402"/>
                  <a:pt x="172868" y="838200"/>
                </a:cubicBezTo>
                <a:cubicBezTo>
                  <a:pt x="177695" y="839579"/>
                  <a:pt x="182665" y="840718"/>
                  <a:pt x="187155" y="842963"/>
                </a:cubicBezTo>
                <a:cubicBezTo>
                  <a:pt x="192275" y="845523"/>
                  <a:pt x="196212" y="850163"/>
                  <a:pt x="201443" y="852488"/>
                </a:cubicBezTo>
                <a:cubicBezTo>
                  <a:pt x="231924" y="866035"/>
                  <a:pt x="224827" y="858865"/>
                  <a:pt x="253830" y="866775"/>
                </a:cubicBezTo>
                <a:cubicBezTo>
                  <a:pt x="263516" y="869417"/>
                  <a:pt x="272880" y="873125"/>
                  <a:pt x="282405" y="876300"/>
                </a:cubicBezTo>
                <a:cubicBezTo>
                  <a:pt x="287168" y="877888"/>
                  <a:pt x="291823" y="879846"/>
                  <a:pt x="296693" y="881063"/>
                </a:cubicBezTo>
                <a:cubicBezTo>
                  <a:pt x="320613" y="887042"/>
                  <a:pt x="309534" y="883755"/>
                  <a:pt x="330030" y="890588"/>
                </a:cubicBezTo>
                <a:cubicBezTo>
                  <a:pt x="330606" y="894041"/>
                  <a:pt x="334345" y="925636"/>
                  <a:pt x="339555" y="933450"/>
                </a:cubicBezTo>
                <a:cubicBezTo>
                  <a:pt x="343291" y="939054"/>
                  <a:pt x="349080" y="942975"/>
                  <a:pt x="353843" y="947738"/>
                </a:cubicBezTo>
                <a:cubicBezTo>
                  <a:pt x="355430" y="952500"/>
                  <a:pt x="357621" y="957103"/>
                  <a:pt x="358605" y="962025"/>
                </a:cubicBezTo>
                <a:cubicBezTo>
                  <a:pt x="360807" y="973033"/>
                  <a:pt x="360414" y="984533"/>
                  <a:pt x="363368" y="995363"/>
                </a:cubicBezTo>
                <a:cubicBezTo>
                  <a:pt x="365236" y="1002212"/>
                  <a:pt x="369718" y="1008063"/>
                  <a:pt x="372893" y="1014413"/>
                </a:cubicBezTo>
                <a:cubicBezTo>
                  <a:pt x="374480" y="1020763"/>
                  <a:pt x="374024" y="1028017"/>
                  <a:pt x="377655" y="1033463"/>
                </a:cubicBezTo>
                <a:cubicBezTo>
                  <a:pt x="380830" y="1038226"/>
                  <a:pt x="387546" y="1039324"/>
                  <a:pt x="391943" y="1042988"/>
                </a:cubicBezTo>
                <a:cubicBezTo>
                  <a:pt x="397117" y="1047300"/>
                  <a:pt x="401468" y="1052513"/>
                  <a:pt x="406230" y="1057275"/>
                </a:cubicBezTo>
                <a:cubicBezTo>
                  <a:pt x="407818" y="1062038"/>
                  <a:pt x="409904" y="1066662"/>
                  <a:pt x="410993" y="1071563"/>
                </a:cubicBezTo>
                <a:cubicBezTo>
                  <a:pt x="413088" y="1080989"/>
                  <a:pt x="412701" y="1090977"/>
                  <a:pt x="415755" y="1100138"/>
                </a:cubicBezTo>
                <a:cubicBezTo>
                  <a:pt x="420616" y="1114723"/>
                  <a:pt x="442546" y="1129705"/>
                  <a:pt x="453855" y="1133475"/>
                </a:cubicBezTo>
                <a:cubicBezTo>
                  <a:pt x="458618" y="1135063"/>
                  <a:pt x="463653" y="1135993"/>
                  <a:pt x="468143" y="1138238"/>
                </a:cubicBezTo>
                <a:cubicBezTo>
                  <a:pt x="473262" y="1140798"/>
                  <a:pt x="477000" y="1145953"/>
                  <a:pt x="482430" y="1147763"/>
                </a:cubicBezTo>
                <a:cubicBezTo>
                  <a:pt x="491591" y="1150817"/>
                  <a:pt x="501480" y="1150938"/>
                  <a:pt x="511005" y="1152525"/>
                </a:cubicBezTo>
                <a:cubicBezTo>
                  <a:pt x="520530" y="1158875"/>
                  <a:pt x="533230" y="1162050"/>
                  <a:pt x="539580" y="1171575"/>
                </a:cubicBezTo>
                <a:cubicBezTo>
                  <a:pt x="542755" y="1176338"/>
                  <a:pt x="545441" y="1181466"/>
                  <a:pt x="549105" y="1185863"/>
                </a:cubicBezTo>
                <a:cubicBezTo>
                  <a:pt x="556627" y="1194889"/>
                  <a:pt x="566979" y="1204324"/>
                  <a:pt x="577680" y="1209675"/>
                </a:cubicBezTo>
                <a:cubicBezTo>
                  <a:pt x="587124" y="1214397"/>
                  <a:pt x="607236" y="1217647"/>
                  <a:pt x="615780" y="1219200"/>
                </a:cubicBezTo>
                <a:cubicBezTo>
                  <a:pt x="625281" y="1220927"/>
                  <a:pt x="634830" y="1222375"/>
                  <a:pt x="644355" y="1223963"/>
                </a:cubicBezTo>
                <a:lnTo>
                  <a:pt x="672930" y="1252538"/>
                </a:lnTo>
                <a:cubicBezTo>
                  <a:pt x="677693" y="1257300"/>
                  <a:pt x="683482" y="1261221"/>
                  <a:pt x="687218" y="1266825"/>
                </a:cubicBezTo>
                <a:lnTo>
                  <a:pt x="696743" y="1281113"/>
                </a:lnTo>
                <a:cubicBezTo>
                  <a:pt x="713992" y="1332864"/>
                  <a:pt x="710881" y="1317955"/>
                  <a:pt x="696743" y="1423988"/>
                </a:cubicBezTo>
                <a:cubicBezTo>
                  <a:pt x="695853" y="1430664"/>
                  <a:pt x="686590" y="1432959"/>
                  <a:pt x="682455" y="1438275"/>
                </a:cubicBezTo>
                <a:cubicBezTo>
                  <a:pt x="675427" y="1447311"/>
                  <a:pt x="674265" y="1463229"/>
                  <a:pt x="663405" y="1466850"/>
                </a:cubicBezTo>
                <a:cubicBezTo>
                  <a:pt x="639957" y="1474667"/>
                  <a:pt x="654070" y="1470788"/>
                  <a:pt x="620543" y="1476375"/>
                </a:cubicBezTo>
                <a:cubicBezTo>
                  <a:pt x="609998" y="1483405"/>
                  <a:pt x="599304" y="1489185"/>
                  <a:pt x="591968" y="1500188"/>
                </a:cubicBezTo>
                <a:cubicBezTo>
                  <a:pt x="573566" y="1527791"/>
                  <a:pt x="604869" y="1502699"/>
                  <a:pt x="572918" y="1524000"/>
                </a:cubicBezTo>
                <a:cubicBezTo>
                  <a:pt x="549930" y="1558482"/>
                  <a:pt x="564107" y="1547455"/>
                  <a:pt x="534818" y="1562100"/>
                </a:cubicBezTo>
                <a:cubicBezTo>
                  <a:pt x="531643" y="1566863"/>
                  <a:pt x="527853" y="1571268"/>
                  <a:pt x="525293" y="1576388"/>
                </a:cubicBezTo>
                <a:cubicBezTo>
                  <a:pt x="505574" y="1615824"/>
                  <a:pt x="538303" y="1564014"/>
                  <a:pt x="511005" y="1604963"/>
                </a:cubicBezTo>
                <a:cubicBezTo>
                  <a:pt x="512593" y="1636713"/>
                  <a:pt x="510321" y="1668893"/>
                  <a:pt x="515768" y="1700213"/>
                </a:cubicBezTo>
                <a:cubicBezTo>
                  <a:pt x="516922" y="1706848"/>
                  <a:pt x="524881" y="1710188"/>
                  <a:pt x="530055" y="1714500"/>
                </a:cubicBezTo>
                <a:cubicBezTo>
                  <a:pt x="534452" y="1718164"/>
                  <a:pt x="539223" y="1721465"/>
                  <a:pt x="544343" y="1724025"/>
                </a:cubicBezTo>
                <a:cubicBezTo>
                  <a:pt x="554110" y="1728909"/>
                  <a:pt x="573380" y="1731738"/>
                  <a:pt x="582443" y="1733550"/>
                </a:cubicBezTo>
                <a:cubicBezTo>
                  <a:pt x="584030" y="1738313"/>
                  <a:pt x="585826" y="1743011"/>
                  <a:pt x="587205" y="1747838"/>
                </a:cubicBezTo>
                <a:cubicBezTo>
                  <a:pt x="589003" y="1754132"/>
                  <a:pt x="588499" y="1761337"/>
                  <a:pt x="591968" y="1766888"/>
                </a:cubicBezTo>
                <a:cubicBezTo>
                  <a:pt x="596728" y="1774503"/>
                  <a:pt x="604668" y="1779588"/>
                  <a:pt x="611018" y="1785938"/>
                </a:cubicBezTo>
                <a:cubicBezTo>
                  <a:pt x="612605" y="1825625"/>
                  <a:pt x="612950" y="1865382"/>
                  <a:pt x="615780" y="1905000"/>
                </a:cubicBezTo>
                <a:cubicBezTo>
                  <a:pt x="616138" y="1910008"/>
                  <a:pt x="619879" y="1914312"/>
                  <a:pt x="620543" y="1919288"/>
                </a:cubicBezTo>
                <a:cubicBezTo>
                  <a:pt x="623069" y="1938236"/>
                  <a:pt x="619260" y="1958303"/>
                  <a:pt x="625305" y="1976438"/>
                </a:cubicBezTo>
                <a:cubicBezTo>
                  <a:pt x="630275" y="1991349"/>
                  <a:pt x="648271" y="1989726"/>
                  <a:pt x="658643" y="1995488"/>
                </a:cubicBezTo>
                <a:cubicBezTo>
                  <a:pt x="668650" y="2001047"/>
                  <a:pt x="687218" y="2014538"/>
                  <a:pt x="687218" y="2014538"/>
                </a:cubicBezTo>
                <a:cubicBezTo>
                  <a:pt x="690393" y="2019300"/>
                  <a:pt x="692696" y="2024778"/>
                  <a:pt x="696743" y="2028825"/>
                </a:cubicBezTo>
                <a:cubicBezTo>
                  <a:pt x="700790" y="2032872"/>
                  <a:pt x="705800" y="2036025"/>
                  <a:pt x="711030" y="2038350"/>
                </a:cubicBezTo>
                <a:cubicBezTo>
                  <a:pt x="715571" y="2040368"/>
                  <a:pt x="749581" y="2051683"/>
                  <a:pt x="758655" y="2052638"/>
                </a:cubicBezTo>
                <a:cubicBezTo>
                  <a:pt x="782389" y="2055136"/>
                  <a:pt x="806293" y="2055637"/>
                  <a:pt x="830093" y="2057400"/>
                </a:cubicBezTo>
                <a:lnTo>
                  <a:pt x="887243" y="2062163"/>
                </a:lnTo>
                <a:cubicBezTo>
                  <a:pt x="900150" y="2059581"/>
                  <a:pt x="916000" y="2059554"/>
                  <a:pt x="925343" y="2047875"/>
                </a:cubicBezTo>
                <a:cubicBezTo>
                  <a:pt x="928479" y="2043955"/>
                  <a:pt x="928887" y="2038458"/>
                  <a:pt x="930105" y="2033588"/>
                </a:cubicBezTo>
                <a:cubicBezTo>
                  <a:pt x="932068" y="2025735"/>
                  <a:pt x="926792" y="2010332"/>
                  <a:pt x="934868" y="2009775"/>
                </a:cubicBezTo>
                <a:cubicBezTo>
                  <a:pt x="1071079" y="2000381"/>
                  <a:pt x="1207918" y="2006600"/>
                  <a:pt x="1344443" y="2005013"/>
                </a:cubicBezTo>
                <a:cubicBezTo>
                  <a:pt x="1368786" y="1996897"/>
                  <a:pt x="1349278" y="1999224"/>
                  <a:pt x="1373018" y="2009775"/>
                </a:cubicBezTo>
                <a:cubicBezTo>
                  <a:pt x="1382193" y="2013853"/>
                  <a:pt x="1401593" y="2019300"/>
                  <a:pt x="1401593" y="2019300"/>
                </a:cubicBezTo>
                <a:cubicBezTo>
                  <a:pt x="1404768" y="2024063"/>
                  <a:pt x="1405688" y="2031778"/>
                  <a:pt x="1411118" y="2033588"/>
                </a:cubicBezTo>
                <a:cubicBezTo>
                  <a:pt x="1426253" y="2038633"/>
                  <a:pt x="1442974" y="2035924"/>
                  <a:pt x="1458743" y="2038350"/>
                </a:cubicBezTo>
                <a:cubicBezTo>
                  <a:pt x="1463705" y="2039113"/>
                  <a:pt x="1468268" y="2041525"/>
                  <a:pt x="1473030" y="2043113"/>
                </a:cubicBezTo>
                <a:cubicBezTo>
                  <a:pt x="1476609" y="2048481"/>
                  <a:pt x="1491878" y="2079323"/>
                  <a:pt x="1506368" y="2081213"/>
                </a:cubicBezTo>
                <a:cubicBezTo>
                  <a:pt x="1537891" y="2085324"/>
                  <a:pt x="1569868" y="2084388"/>
                  <a:pt x="1601618" y="2085975"/>
                </a:cubicBezTo>
                <a:cubicBezTo>
                  <a:pt x="1620668" y="2084388"/>
                  <a:pt x="1639820" y="2083739"/>
                  <a:pt x="1658768" y="2081213"/>
                </a:cubicBezTo>
                <a:cubicBezTo>
                  <a:pt x="1663744" y="2080550"/>
                  <a:pt x="1669135" y="2079586"/>
                  <a:pt x="1673055" y="2076450"/>
                </a:cubicBezTo>
                <a:cubicBezTo>
                  <a:pt x="1677524" y="2072874"/>
                  <a:pt x="1678111" y="2065739"/>
                  <a:pt x="1682580" y="2062163"/>
                </a:cubicBezTo>
                <a:cubicBezTo>
                  <a:pt x="1686500" y="2059027"/>
                  <a:pt x="1692378" y="2059645"/>
                  <a:pt x="1696868" y="2057400"/>
                </a:cubicBezTo>
                <a:cubicBezTo>
                  <a:pt x="1701987" y="2054840"/>
                  <a:pt x="1706036" y="2050435"/>
                  <a:pt x="1711155" y="2047875"/>
                </a:cubicBezTo>
                <a:cubicBezTo>
                  <a:pt x="1722687" y="2042109"/>
                  <a:pt x="1724071" y="2043113"/>
                  <a:pt x="1734968" y="2043113"/>
                </a:cubicBez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1630680" y="3771900"/>
            <a:ext cx="274320" cy="27432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75" name="Freeform 74"/>
          <p:cNvSpPr/>
          <p:nvPr/>
        </p:nvSpPr>
        <p:spPr bwMode="auto">
          <a:xfrm>
            <a:off x="647700" y="3537032"/>
            <a:ext cx="681038" cy="72943"/>
          </a:xfrm>
          <a:custGeom>
            <a:avLst/>
            <a:gdLst>
              <a:gd name="connsiteX0" fmla="*/ 0 w 681038"/>
              <a:gd name="connsiteY0" fmla="*/ 63418 h 72943"/>
              <a:gd name="connsiteX1" fmla="*/ 114300 w 681038"/>
              <a:gd name="connsiteY1" fmla="*/ 58656 h 72943"/>
              <a:gd name="connsiteX2" fmla="*/ 142875 w 681038"/>
              <a:gd name="connsiteY2" fmla="*/ 49131 h 72943"/>
              <a:gd name="connsiteX3" fmla="*/ 157163 w 681038"/>
              <a:gd name="connsiteY3" fmla="*/ 39606 h 72943"/>
              <a:gd name="connsiteX4" fmla="*/ 233363 w 681038"/>
              <a:gd name="connsiteY4" fmla="*/ 30081 h 72943"/>
              <a:gd name="connsiteX5" fmla="*/ 381000 w 681038"/>
              <a:gd name="connsiteY5" fmla="*/ 34843 h 72943"/>
              <a:gd name="connsiteX6" fmla="*/ 423863 w 681038"/>
              <a:gd name="connsiteY6" fmla="*/ 49131 h 72943"/>
              <a:gd name="connsiteX7" fmla="*/ 438150 w 681038"/>
              <a:gd name="connsiteY7" fmla="*/ 53893 h 72943"/>
              <a:gd name="connsiteX8" fmla="*/ 447675 w 681038"/>
              <a:gd name="connsiteY8" fmla="*/ 68181 h 72943"/>
              <a:gd name="connsiteX9" fmla="*/ 461963 w 681038"/>
              <a:gd name="connsiteY9" fmla="*/ 72943 h 72943"/>
              <a:gd name="connsiteX10" fmla="*/ 600075 w 681038"/>
              <a:gd name="connsiteY10" fmla="*/ 68181 h 72943"/>
              <a:gd name="connsiteX11" fmla="*/ 628650 w 681038"/>
              <a:gd name="connsiteY11" fmla="*/ 63418 h 72943"/>
              <a:gd name="connsiteX12" fmla="*/ 652463 w 681038"/>
              <a:gd name="connsiteY12" fmla="*/ 39606 h 72943"/>
              <a:gd name="connsiteX13" fmla="*/ 666750 w 681038"/>
              <a:gd name="connsiteY13" fmla="*/ 30081 h 72943"/>
              <a:gd name="connsiteX14" fmla="*/ 681038 w 681038"/>
              <a:gd name="connsiteY14" fmla="*/ 1506 h 7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1038" h="72943">
                <a:moveTo>
                  <a:pt x="0" y="63418"/>
                </a:moveTo>
                <a:cubicBezTo>
                  <a:pt x="38100" y="61831"/>
                  <a:pt x="76356" y="62450"/>
                  <a:pt x="114300" y="58656"/>
                </a:cubicBezTo>
                <a:cubicBezTo>
                  <a:pt x="124290" y="57657"/>
                  <a:pt x="142875" y="49131"/>
                  <a:pt x="142875" y="49131"/>
                </a:cubicBezTo>
                <a:cubicBezTo>
                  <a:pt x="147638" y="45956"/>
                  <a:pt x="151537" y="40661"/>
                  <a:pt x="157163" y="39606"/>
                </a:cubicBezTo>
                <a:cubicBezTo>
                  <a:pt x="274838" y="17541"/>
                  <a:pt x="187128" y="45491"/>
                  <a:pt x="233363" y="30081"/>
                </a:cubicBezTo>
                <a:cubicBezTo>
                  <a:pt x="282575" y="31668"/>
                  <a:pt x="331923" y="30864"/>
                  <a:pt x="381000" y="34843"/>
                </a:cubicBezTo>
                <a:cubicBezTo>
                  <a:pt x="381004" y="34843"/>
                  <a:pt x="416717" y="46749"/>
                  <a:pt x="423863" y="49131"/>
                </a:cubicBezTo>
                <a:lnTo>
                  <a:pt x="438150" y="53893"/>
                </a:lnTo>
                <a:cubicBezTo>
                  <a:pt x="441325" y="58656"/>
                  <a:pt x="443205" y="64605"/>
                  <a:pt x="447675" y="68181"/>
                </a:cubicBezTo>
                <a:cubicBezTo>
                  <a:pt x="451595" y="71317"/>
                  <a:pt x="456943" y="72943"/>
                  <a:pt x="461963" y="72943"/>
                </a:cubicBezTo>
                <a:cubicBezTo>
                  <a:pt x="508028" y="72943"/>
                  <a:pt x="554038" y="69768"/>
                  <a:pt x="600075" y="68181"/>
                </a:cubicBezTo>
                <a:cubicBezTo>
                  <a:pt x="609600" y="66593"/>
                  <a:pt x="619489" y="66472"/>
                  <a:pt x="628650" y="63418"/>
                </a:cubicBezTo>
                <a:cubicBezTo>
                  <a:pt x="647701" y="57068"/>
                  <a:pt x="639763" y="52306"/>
                  <a:pt x="652463" y="39606"/>
                </a:cubicBezTo>
                <a:cubicBezTo>
                  <a:pt x="656510" y="35559"/>
                  <a:pt x="661988" y="33256"/>
                  <a:pt x="666750" y="30081"/>
                </a:cubicBezTo>
                <a:cubicBezTo>
                  <a:pt x="676777" y="0"/>
                  <a:pt x="666235" y="1506"/>
                  <a:pt x="681038" y="1506"/>
                </a:cubicBez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6" name="Freeform 75"/>
          <p:cNvSpPr/>
          <p:nvPr/>
        </p:nvSpPr>
        <p:spPr bwMode="auto">
          <a:xfrm>
            <a:off x="2076450" y="4833938"/>
            <a:ext cx="296284" cy="1404937"/>
          </a:xfrm>
          <a:custGeom>
            <a:avLst/>
            <a:gdLst>
              <a:gd name="connsiteX0" fmla="*/ 266700 w 296284"/>
              <a:gd name="connsiteY0" fmla="*/ 0 h 1404937"/>
              <a:gd name="connsiteX1" fmla="*/ 276225 w 296284"/>
              <a:gd name="connsiteY1" fmla="*/ 14287 h 1404937"/>
              <a:gd name="connsiteX2" fmla="*/ 280988 w 296284"/>
              <a:gd name="connsiteY2" fmla="*/ 28575 h 1404937"/>
              <a:gd name="connsiteX3" fmla="*/ 295275 w 296284"/>
              <a:gd name="connsiteY3" fmla="*/ 38100 h 1404937"/>
              <a:gd name="connsiteX4" fmla="*/ 290513 w 296284"/>
              <a:gd name="connsiteY4" fmla="*/ 190500 h 1404937"/>
              <a:gd name="connsiteX5" fmla="*/ 276225 w 296284"/>
              <a:gd name="connsiteY5" fmla="*/ 204787 h 1404937"/>
              <a:gd name="connsiteX6" fmla="*/ 271463 w 296284"/>
              <a:gd name="connsiteY6" fmla="*/ 219075 h 1404937"/>
              <a:gd name="connsiteX7" fmla="*/ 257175 w 296284"/>
              <a:gd name="connsiteY7" fmla="*/ 247650 h 1404937"/>
              <a:gd name="connsiteX8" fmla="*/ 252413 w 296284"/>
              <a:gd name="connsiteY8" fmla="*/ 295275 h 1404937"/>
              <a:gd name="connsiteX9" fmla="*/ 219075 w 296284"/>
              <a:gd name="connsiteY9" fmla="*/ 290512 h 1404937"/>
              <a:gd name="connsiteX10" fmla="*/ 128588 w 296284"/>
              <a:gd name="connsiteY10" fmla="*/ 295275 h 1404937"/>
              <a:gd name="connsiteX11" fmla="*/ 114300 w 296284"/>
              <a:gd name="connsiteY11" fmla="*/ 304800 h 1404937"/>
              <a:gd name="connsiteX12" fmla="*/ 109538 w 296284"/>
              <a:gd name="connsiteY12" fmla="*/ 319087 h 1404937"/>
              <a:gd name="connsiteX13" fmla="*/ 95250 w 296284"/>
              <a:gd name="connsiteY13" fmla="*/ 333375 h 1404937"/>
              <a:gd name="connsiteX14" fmla="*/ 95250 w 296284"/>
              <a:gd name="connsiteY14" fmla="*/ 404812 h 1404937"/>
              <a:gd name="connsiteX15" fmla="*/ 100013 w 296284"/>
              <a:gd name="connsiteY15" fmla="*/ 428625 h 1404937"/>
              <a:gd name="connsiteX16" fmla="*/ 109538 w 296284"/>
              <a:gd name="connsiteY16" fmla="*/ 457200 h 1404937"/>
              <a:gd name="connsiteX17" fmla="*/ 104775 w 296284"/>
              <a:gd name="connsiteY17" fmla="*/ 533400 h 1404937"/>
              <a:gd name="connsiteX18" fmla="*/ 100013 w 296284"/>
              <a:gd name="connsiteY18" fmla="*/ 581025 h 1404937"/>
              <a:gd name="connsiteX19" fmla="*/ 133350 w 296284"/>
              <a:gd name="connsiteY19" fmla="*/ 595312 h 1404937"/>
              <a:gd name="connsiteX20" fmla="*/ 200025 w 296284"/>
              <a:gd name="connsiteY20" fmla="*/ 600075 h 1404937"/>
              <a:gd name="connsiteX21" fmla="*/ 214313 w 296284"/>
              <a:gd name="connsiteY21" fmla="*/ 609600 h 1404937"/>
              <a:gd name="connsiteX22" fmla="*/ 214313 w 296284"/>
              <a:gd name="connsiteY22" fmla="*/ 819150 h 1404937"/>
              <a:gd name="connsiteX23" fmla="*/ 200025 w 296284"/>
              <a:gd name="connsiteY23" fmla="*/ 828675 h 1404937"/>
              <a:gd name="connsiteX24" fmla="*/ 195263 w 296284"/>
              <a:gd name="connsiteY24" fmla="*/ 842962 h 1404937"/>
              <a:gd name="connsiteX25" fmla="*/ 190500 w 296284"/>
              <a:gd name="connsiteY25" fmla="*/ 876300 h 1404937"/>
              <a:gd name="connsiteX26" fmla="*/ 176213 w 296284"/>
              <a:gd name="connsiteY26" fmla="*/ 885825 h 1404937"/>
              <a:gd name="connsiteX27" fmla="*/ 176213 w 296284"/>
              <a:gd name="connsiteY27" fmla="*/ 914400 h 1404937"/>
              <a:gd name="connsiteX28" fmla="*/ 171450 w 296284"/>
              <a:gd name="connsiteY28" fmla="*/ 962025 h 1404937"/>
              <a:gd name="connsiteX29" fmla="*/ 157163 w 296284"/>
              <a:gd name="connsiteY29" fmla="*/ 966787 h 1404937"/>
              <a:gd name="connsiteX30" fmla="*/ 14288 w 296284"/>
              <a:gd name="connsiteY30" fmla="*/ 971550 h 1404937"/>
              <a:gd name="connsiteX31" fmla="*/ 0 w 296284"/>
              <a:gd name="connsiteY31" fmla="*/ 1090612 h 1404937"/>
              <a:gd name="connsiteX32" fmla="*/ 9525 w 296284"/>
              <a:gd name="connsiteY32" fmla="*/ 1404937 h 1404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96284" h="1404937">
                <a:moveTo>
                  <a:pt x="266700" y="0"/>
                </a:moveTo>
                <a:cubicBezTo>
                  <a:pt x="269875" y="4762"/>
                  <a:pt x="273665" y="9168"/>
                  <a:pt x="276225" y="14287"/>
                </a:cubicBezTo>
                <a:cubicBezTo>
                  <a:pt x="278470" y="18777"/>
                  <a:pt x="277852" y="24655"/>
                  <a:pt x="280988" y="28575"/>
                </a:cubicBezTo>
                <a:cubicBezTo>
                  <a:pt x="284564" y="33044"/>
                  <a:pt x="290513" y="34925"/>
                  <a:pt x="295275" y="38100"/>
                </a:cubicBezTo>
                <a:cubicBezTo>
                  <a:pt x="293688" y="88900"/>
                  <a:pt x="296284" y="140004"/>
                  <a:pt x="290513" y="190500"/>
                </a:cubicBezTo>
                <a:cubicBezTo>
                  <a:pt x="289748" y="197192"/>
                  <a:pt x="279961" y="199183"/>
                  <a:pt x="276225" y="204787"/>
                </a:cubicBezTo>
                <a:cubicBezTo>
                  <a:pt x="273440" y="208964"/>
                  <a:pt x="273708" y="214585"/>
                  <a:pt x="271463" y="219075"/>
                </a:cubicBezTo>
                <a:cubicBezTo>
                  <a:pt x="252995" y="256012"/>
                  <a:pt x="269150" y="211729"/>
                  <a:pt x="257175" y="247650"/>
                </a:cubicBezTo>
                <a:cubicBezTo>
                  <a:pt x="255588" y="263525"/>
                  <a:pt x="263012" y="283351"/>
                  <a:pt x="252413" y="295275"/>
                </a:cubicBezTo>
                <a:cubicBezTo>
                  <a:pt x="244955" y="303665"/>
                  <a:pt x="230301" y="290512"/>
                  <a:pt x="219075" y="290512"/>
                </a:cubicBezTo>
                <a:cubicBezTo>
                  <a:pt x="188871" y="290512"/>
                  <a:pt x="158750" y="293687"/>
                  <a:pt x="128588" y="295275"/>
                </a:cubicBezTo>
                <a:cubicBezTo>
                  <a:pt x="123825" y="298450"/>
                  <a:pt x="117876" y="300330"/>
                  <a:pt x="114300" y="304800"/>
                </a:cubicBezTo>
                <a:cubicBezTo>
                  <a:pt x="111164" y="308720"/>
                  <a:pt x="112323" y="314910"/>
                  <a:pt x="109538" y="319087"/>
                </a:cubicBezTo>
                <a:cubicBezTo>
                  <a:pt x="105802" y="324691"/>
                  <a:pt x="100013" y="328612"/>
                  <a:pt x="95250" y="333375"/>
                </a:cubicBezTo>
                <a:cubicBezTo>
                  <a:pt x="87925" y="370005"/>
                  <a:pt x="88569" y="354702"/>
                  <a:pt x="95250" y="404812"/>
                </a:cubicBezTo>
                <a:cubicBezTo>
                  <a:pt x="96320" y="412836"/>
                  <a:pt x="97883" y="420815"/>
                  <a:pt x="100013" y="428625"/>
                </a:cubicBezTo>
                <a:cubicBezTo>
                  <a:pt x="102655" y="438311"/>
                  <a:pt x="109538" y="457200"/>
                  <a:pt x="109538" y="457200"/>
                </a:cubicBezTo>
                <a:cubicBezTo>
                  <a:pt x="107950" y="482600"/>
                  <a:pt x="106727" y="508025"/>
                  <a:pt x="104775" y="533400"/>
                </a:cubicBezTo>
                <a:cubicBezTo>
                  <a:pt x="103551" y="549307"/>
                  <a:pt x="97390" y="565288"/>
                  <a:pt x="100013" y="581025"/>
                </a:cubicBezTo>
                <a:cubicBezTo>
                  <a:pt x="101367" y="589151"/>
                  <a:pt x="129764" y="594914"/>
                  <a:pt x="133350" y="595312"/>
                </a:cubicBezTo>
                <a:cubicBezTo>
                  <a:pt x="155495" y="597773"/>
                  <a:pt x="177800" y="598487"/>
                  <a:pt x="200025" y="600075"/>
                </a:cubicBezTo>
                <a:cubicBezTo>
                  <a:pt x="204788" y="603250"/>
                  <a:pt x="213372" y="603954"/>
                  <a:pt x="214313" y="609600"/>
                </a:cubicBezTo>
                <a:cubicBezTo>
                  <a:pt x="220662" y="647696"/>
                  <a:pt x="220662" y="781054"/>
                  <a:pt x="214313" y="819150"/>
                </a:cubicBezTo>
                <a:cubicBezTo>
                  <a:pt x="213372" y="824796"/>
                  <a:pt x="204788" y="825500"/>
                  <a:pt x="200025" y="828675"/>
                </a:cubicBezTo>
                <a:cubicBezTo>
                  <a:pt x="198438" y="833437"/>
                  <a:pt x="196247" y="838040"/>
                  <a:pt x="195263" y="842962"/>
                </a:cubicBezTo>
                <a:cubicBezTo>
                  <a:pt x="193061" y="853970"/>
                  <a:pt x="195059" y="866042"/>
                  <a:pt x="190500" y="876300"/>
                </a:cubicBezTo>
                <a:cubicBezTo>
                  <a:pt x="188175" y="881530"/>
                  <a:pt x="180975" y="882650"/>
                  <a:pt x="176213" y="885825"/>
                </a:cubicBezTo>
                <a:cubicBezTo>
                  <a:pt x="163512" y="923922"/>
                  <a:pt x="176213" y="876301"/>
                  <a:pt x="176213" y="914400"/>
                </a:cubicBezTo>
                <a:cubicBezTo>
                  <a:pt x="176213" y="930354"/>
                  <a:pt x="176902" y="947031"/>
                  <a:pt x="171450" y="962025"/>
                </a:cubicBezTo>
                <a:cubicBezTo>
                  <a:pt x="169734" y="966743"/>
                  <a:pt x="162174" y="966483"/>
                  <a:pt x="157163" y="966787"/>
                </a:cubicBezTo>
                <a:cubicBezTo>
                  <a:pt x="109599" y="969670"/>
                  <a:pt x="61913" y="969962"/>
                  <a:pt x="14288" y="971550"/>
                </a:cubicBezTo>
                <a:cubicBezTo>
                  <a:pt x="3523" y="1068432"/>
                  <a:pt x="8829" y="1028813"/>
                  <a:pt x="0" y="1090612"/>
                </a:cubicBezTo>
                <a:cubicBezTo>
                  <a:pt x="39646" y="1209549"/>
                  <a:pt x="9525" y="1109147"/>
                  <a:pt x="9525" y="1404937"/>
                </a:cubicBez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7" name="Freeform 76"/>
          <p:cNvSpPr/>
          <p:nvPr/>
        </p:nvSpPr>
        <p:spPr bwMode="auto">
          <a:xfrm>
            <a:off x="410469" y="1736725"/>
            <a:ext cx="1916806" cy="1857375"/>
          </a:xfrm>
          <a:custGeom>
            <a:avLst/>
            <a:gdLst>
              <a:gd name="connsiteX0" fmla="*/ 1754881 w 1916806"/>
              <a:gd name="connsiteY0" fmla="*/ 1073150 h 1857375"/>
              <a:gd name="connsiteX1" fmla="*/ 1758056 w 1916806"/>
              <a:gd name="connsiteY1" fmla="*/ 1047750 h 1857375"/>
              <a:gd name="connsiteX2" fmla="*/ 1748531 w 1916806"/>
              <a:gd name="connsiteY2" fmla="*/ 1028700 h 1857375"/>
              <a:gd name="connsiteX3" fmla="*/ 1745356 w 1916806"/>
              <a:gd name="connsiteY3" fmla="*/ 1019175 h 1857375"/>
              <a:gd name="connsiteX4" fmla="*/ 1748531 w 1916806"/>
              <a:gd name="connsiteY4" fmla="*/ 993775 h 1857375"/>
              <a:gd name="connsiteX5" fmla="*/ 1767581 w 1916806"/>
              <a:gd name="connsiteY5" fmla="*/ 974725 h 1857375"/>
              <a:gd name="connsiteX6" fmla="*/ 1773931 w 1916806"/>
              <a:gd name="connsiteY6" fmla="*/ 955675 h 1857375"/>
              <a:gd name="connsiteX7" fmla="*/ 1777106 w 1916806"/>
              <a:gd name="connsiteY7" fmla="*/ 946150 h 1857375"/>
              <a:gd name="connsiteX8" fmla="*/ 1783456 w 1916806"/>
              <a:gd name="connsiteY8" fmla="*/ 936625 h 1857375"/>
              <a:gd name="connsiteX9" fmla="*/ 1792981 w 1916806"/>
              <a:gd name="connsiteY9" fmla="*/ 914400 h 1857375"/>
              <a:gd name="connsiteX10" fmla="*/ 1802506 w 1916806"/>
              <a:gd name="connsiteY10" fmla="*/ 908050 h 1857375"/>
              <a:gd name="connsiteX11" fmla="*/ 1818381 w 1916806"/>
              <a:gd name="connsiteY11" fmla="*/ 892175 h 1857375"/>
              <a:gd name="connsiteX12" fmla="*/ 1824731 w 1916806"/>
              <a:gd name="connsiteY12" fmla="*/ 882650 h 1857375"/>
              <a:gd name="connsiteX13" fmla="*/ 1846956 w 1916806"/>
              <a:gd name="connsiteY13" fmla="*/ 854075 h 1857375"/>
              <a:gd name="connsiteX14" fmla="*/ 1856481 w 1916806"/>
              <a:gd name="connsiteY14" fmla="*/ 835025 h 1857375"/>
              <a:gd name="connsiteX15" fmla="*/ 1862831 w 1916806"/>
              <a:gd name="connsiteY15" fmla="*/ 812800 h 1857375"/>
              <a:gd name="connsiteX16" fmla="*/ 1869181 w 1916806"/>
              <a:gd name="connsiteY16" fmla="*/ 793750 h 1857375"/>
              <a:gd name="connsiteX17" fmla="*/ 1888231 w 1916806"/>
              <a:gd name="connsiteY17" fmla="*/ 781050 h 1857375"/>
              <a:gd name="connsiteX18" fmla="*/ 1897756 w 1916806"/>
              <a:gd name="connsiteY18" fmla="*/ 774700 h 1857375"/>
              <a:gd name="connsiteX19" fmla="*/ 1916806 w 1916806"/>
              <a:gd name="connsiteY19" fmla="*/ 758825 h 1857375"/>
              <a:gd name="connsiteX20" fmla="*/ 1913631 w 1916806"/>
              <a:gd name="connsiteY20" fmla="*/ 736600 h 1857375"/>
              <a:gd name="connsiteX21" fmla="*/ 1910456 w 1916806"/>
              <a:gd name="connsiteY21" fmla="*/ 727075 h 1857375"/>
              <a:gd name="connsiteX22" fmla="*/ 1900931 w 1916806"/>
              <a:gd name="connsiteY22" fmla="*/ 720725 h 1857375"/>
              <a:gd name="connsiteX23" fmla="*/ 1897756 w 1916806"/>
              <a:gd name="connsiteY23" fmla="*/ 711200 h 1857375"/>
              <a:gd name="connsiteX24" fmla="*/ 1878706 w 1916806"/>
              <a:gd name="connsiteY24" fmla="*/ 688975 h 1857375"/>
              <a:gd name="connsiteX25" fmla="*/ 1869181 w 1916806"/>
              <a:gd name="connsiteY25" fmla="*/ 682625 h 1857375"/>
              <a:gd name="connsiteX26" fmla="*/ 1862831 w 1916806"/>
              <a:gd name="connsiteY26" fmla="*/ 673100 h 1857375"/>
              <a:gd name="connsiteX27" fmla="*/ 1843781 w 1916806"/>
              <a:gd name="connsiteY27" fmla="*/ 654050 h 1857375"/>
              <a:gd name="connsiteX28" fmla="*/ 1831081 w 1916806"/>
              <a:gd name="connsiteY28" fmla="*/ 635000 h 1857375"/>
              <a:gd name="connsiteX29" fmla="*/ 1824731 w 1916806"/>
              <a:gd name="connsiteY29" fmla="*/ 625475 h 1857375"/>
              <a:gd name="connsiteX30" fmla="*/ 1805681 w 1916806"/>
              <a:gd name="connsiteY30" fmla="*/ 615950 h 1857375"/>
              <a:gd name="connsiteX31" fmla="*/ 1802506 w 1916806"/>
              <a:gd name="connsiteY31" fmla="*/ 606425 h 1857375"/>
              <a:gd name="connsiteX32" fmla="*/ 1815206 w 1916806"/>
              <a:gd name="connsiteY32" fmla="*/ 600075 h 1857375"/>
              <a:gd name="connsiteX33" fmla="*/ 1837431 w 1916806"/>
              <a:gd name="connsiteY33" fmla="*/ 593725 h 1857375"/>
              <a:gd name="connsiteX34" fmla="*/ 1850131 w 1916806"/>
              <a:gd name="connsiteY34" fmla="*/ 587375 h 1857375"/>
              <a:gd name="connsiteX35" fmla="*/ 1859656 w 1916806"/>
              <a:gd name="connsiteY35" fmla="*/ 584200 h 1857375"/>
              <a:gd name="connsiteX36" fmla="*/ 1869181 w 1916806"/>
              <a:gd name="connsiteY36" fmla="*/ 574675 h 1857375"/>
              <a:gd name="connsiteX37" fmla="*/ 1888231 w 1916806"/>
              <a:gd name="connsiteY37" fmla="*/ 561975 h 1857375"/>
              <a:gd name="connsiteX38" fmla="*/ 1885056 w 1916806"/>
              <a:gd name="connsiteY38" fmla="*/ 495300 h 1857375"/>
              <a:gd name="connsiteX39" fmla="*/ 1881881 w 1916806"/>
              <a:gd name="connsiteY39" fmla="*/ 479425 h 1857375"/>
              <a:gd name="connsiteX40" fmla="*/ 1856481 w 1916806"/>
              <a:gd name="connsiteY40" fmla="*/ 463550 h 1857375"/>
              <a:gd name="connsiteX41" fmla="*/ 1840606 w 1916806"/>
              <a:gd name="connsiteY41" fmla="*/ 460375 h 1857375"/>
              <a:gd name="connsiteX42" fmla="*/ 1821556 w 1916806"/>
              <a:gd name="connsiteY42" fmla="*/ 454025 h 1857375"/>
              <a:gd name="connsiteX43" fmla="*/ 1773931 w 1916806"/>
              <a:gd name="connsiteY43" fmla="*/ 450850 h 1857375"/>
              <a:gd name="connsiteX44" fmla="*/ 1732656 w 1916806"/>
              <a:gd name="connsiteY44" fmla="*/ 447675 h 1857375"/>
              <a:gd name="connsiteX45" fmla="*/ 1719956 w 1916806"/>
              <a:gd name="connsiteY45" fmla="*/ 444500 h 1857375"/>
              <a:gd name="connsiteX46" fmla="*/ 1713606 w 1916806"/>
              <a:gd name="connsiteY46" fmla="*/ 434975 h 1857375"/>
              <a:gd name="connsiteX47" fmla="*/ 1691381 w 1916806"/>
              <a:gd name="connsiteY47" fmla="*/ 419100 h 1857375"/>
              <a:gd name="connsiteX48" fmla="*/ 1678681 w 1916806"/>
              <a:gd name="connsiteY48" fmla="*/ 403225 h 1857375"/>
              <a:gd name="connsiteX49" fmla="*/ 1650106 w 1916806"/>
              <a:gd name="connsiteY49" fmla="*/ 377825 h 1857375"/>
              <a:gd name="connsiteX50" fmla="*/ 1637406 w 1916806"/>
              <a:gd name="connsiteY50" fmla="*/ 374650 h 1857375"/>
              <a:gd name="connsiteX51" fmla="*/ 1618356 w 1916806"/>
              <a:gd name="connsiteY51" fmla="*/ 368300 h 1857375"/>
              <a:gd name="connsiteX52" fmla="*/ 1535806 w 1916806"/>
              <a:gd name="connsiteY52" fmla="*/ 361950 h 1857375"/>
              <a:gd name="connsiteX53" fmla="*/ 1523106 w 1916806"/>
              <a:gd name="connsiteY53" fmla="*/ 358775 h 1857375"/>
              <a:gd name="connsiteX54" fmla="*/ 1513581 w 1916806"/>
              <a:gd name="connsiteY54" fmla="*/ 355600 h 1857375"/>
              <a:gd name="connsiteX55" fmla="*/ 1456431 w 1916806"/>
              <a:gd name="connsiteY55" fmla="*/ 346075 h 1857375"/>
              <a:gd name="connsiteX56" fmla="*/ 1437381 w 1916806"/>
              <a:gd name="connsiteY56" fmla="*/ 333375 h 1857375"/>
              <a:gd name="connsiteX57" fmla="*/ 1415156 w 1916806"/>
              <a:gd name="connsiteY57" fmla="*/ 327025 h 1857375"/>
              <a:gd name="connsiteX58" fmla="*/ 1405631 w 1916806"/>
              <a:gd name="connsiteY58" fmla="*/ 320675 h 1857375"/>
              <a:gd name="connsiteX59" fmla="*/ 1386581 w 1916806"/>
              <a:gd name="connsiteY59" fmla="*/ 317500 h 1857375"/>
              <a:gd name="connsiteX60" fmla="*/ 1370706 w 1916806"/>
              <a:gd name="connsiteY60" fmla="*/ 298450 h 1857375"/>
              <a:gd name="connsiteX61" fmla="*/ 1373881 w 1916806"/>
              <a:gd name="connsiteY61" fmla="*/ 269875 h 1857375"/>
              <a:gd name="connsiteX62" fmla="*/ 1396106 w 1916806"/>
              <a:gd name="connsiteY62" fmla="*/ 266700 h 1857375"/>
              <a:gd name="connsiteX63" fmla="*/ 1405631 w 1916806"/>
              <a:gd name="connsiteY63" fmla="*/ 260350 h 1857375"/>
              <a:gd name="connsiteX64" fmla="*/ 1434206 w 1916806"/>
              <a:gd name="connsiteY64" fmla="*/ 257175 h 1857375"/>
              <a:gd name="connsiteX65" fmla="*/ 1443731 w 1916806"/>
              <a:gd name="connsiteY65" fmla="*/ 250825 h 1857375"/>
              <a:gd name="connsiteX66" fmla="*/ 1446906 w 1916806"/>
              <a:gd name="connsiteY66" fmla="*/ 241300 h 1857375"/>
              <a:gd name="connsiteX67" fmla="*/ 1453256 w 1916806"/>
              <a:gd name="connsiteY67" fmla="*/ 231775 h 1857375"/>
              <a:gd name="connsiteX68" fmla="*/ 1459606 w 1916806"/>
              <a:gd name="connsiteY68" fmla="*/ 206375 h 1857375"/>
              <a:gd name="connsiteX69" fmla="*/ 1475481 w 1916806"/>
              <a:gd name="connsiteY69" fmla="*/ 187325 h 1857375"/>
              <a:gd name="connsiteX70" fmla="*/ 1478656 w 1916806"/>
              <a:gd name="connsiteY70" fmla="*/ 177800 h 1857375"/>
              <a:gd name="connsiteX71" fmla="*/ 1485006 w 1916806"/>
              <a:gd name="connsiteY71" fmla="*/ 168275 h 1857375"/>
              <a:gd name="connsiteX72" fmla="*/ 1491356 w 1916806"/>
              <a:gd name="connsiteY72" fmla="*/ 142875 h 1857375"/>
              <a:gd name="connsiteX73" fmla="*/ 1488181 w 1916806"/>
              <a:gd name="connsiteY73" fmla="*/ 123825 h 1857375"/>
              <a:gd name="connsiteX74" fmla="*/ 1469131 w 1916806"/>
              <a:gd name="connsiteY74" fmla="*/ 114300 h 1857375"/>
              <a:gd name="connsiteX75" fmla="*/ 1415156 w 1916806"/>
              <a:gd name="connsiteY75" fmla="*/ 111125 h 1857375"/>
              <a:gd name="connsiteX76" fmla="*/ 1240531 w 1916806"/>
              <a:gd name="connsiteY76" fmla="*/ 107950 h 1857375"/>
              <a:gd name="connsiteX77" fmla="*/ 1199256 w 1916806"/>
              <a:gd name="connsiteY77" fmla="*/ 104775 h 1857375"/>
              <a:gd name="connsiteX78" fmla="*/ 1196081 w 1916806"/>
              <a:gd name="connsiteY78" fmla="*/ 95250 h 1857375"/>
              <a:gd name="connsiteX79" fmla="*/ 1189731 w 1916806"/>
              <a:gd name="connsiteY79" fmla="*/ 85725 h 1857375"/>
              <a:gd name="connsiteX80" fmla="*/ 1180206 w 1916806"/>
              <a:gd name="connsiteY80" fmla="*/ 66675 h 1857375"/>
              <a:gd name="connsiteX81" fmla="*/ 1177031 w 1916806"/>
              <a:gd name="connsiteY81" fmla="*/ 53975 h 1857375"/>
              <a:gd name="connsiteX82" fmla="*/ 1167506 w 1916806"/>
              <a:gd name="connsiteY82" fmla="*/ 50800 h 1857375"/>
              <a:gd name="connsiteX83" fmla="*/ 1132581 w 1916806"/>
              <a:gd name="connsiteY83" fmla="*/ 47625 h 1857375"/>
              <a:gd name="connsiteX84" fmla="*/ 932556 w 1916806"/>
              <a:gd name="connsiteY84" fmla="*/ 41275 h 1857375"/>
              <a:gd name="connsiteX85" fmla="*/ 869056 w 1916806"/>
              <a:gd name="connsiteY85" fmla="*/ 38100 h 1857375"/>
              <a:gd name="connsiteX86" fmla="*/ 843656 w 1916806"/>
              <a:gd name="connsiteY86" fmla="*/ 9525 h 1857375"/>
              <a:gd name="connsiteX87" fmla="*/ 834131 w 1916806"/>
              <a:gd name="connsiteY87" fmla="*/ 3175 h 1857375"/>
              <a:gd name="connsiteX88" fmla="*/ 805556 w 1916806"/>
              <a:gd name="connsiteY88" fmla="*/ 0 h 1857375"/>
              <a:gd name="connsiteX89" fmla="*/ 710306 w 1916806"/>
              <a:gd name="connsiteY89" fmla="*/ 3175 h 1857375"/>
              <a:gd name="connsiteX90" fmla="*/ 691256 w 1916806"/>
              <a:gd name="connsiteY90" fmla="*/ 9525 h 1857375"/>
              <a:gd name="connsiteX91" fmla="*/ 481706 w 1916806"/>
              <a:gd name="connsiteY91" fmla="*/ 12700 h 1857375"/>
              <a:gd name="connsiteX92" fmla="*/ 472181 w 1916806"/>
              <a:gd name="connsiteY92" fmla="*/ 22225 h 1857375"/>
              <a:gd name="connsiteX93" fmla="*/ 462656 w 1916806"/>
              <a:gd name="connsiteY93" fmla="*/ 28575 h 1857375"/>
              <a:gd name="connsiteX94" fmla="*/ 459481 w 1916806"/>
              <a:gd name="connsiteY94" fmla="*/ 38100 h 1857375"/>
              <a:gd name="connsiteX95" fmla="*/ 453131 w 1916806"/>
              <a:gd name="connsiteY95" fmla="*/ 47625 h 1857375"/>
              <a:gd name="connsiteX96" fmla="*/ 446781 w 1916806"/>
              <a:gd name="connsiteY96" fmla="*/ 60325 h 1857375"/>
              <a:gd name="connsiteX97" fmla="*/ 434081 w 1916806"/>
              <a:gd name="connsiteY97" fmla="*/ 66675 h 1857375"/>
              <a:gd name="connsiteX98" fmla="*/ 427731 w 1916806"/>
              <a:gd name="connsiteY98" fmla="*/ 85725 h 1857375"/>
              <a:gd name="connsiteX99" fmla="*/ 421381 w 1916806"/>
              <a:gd name="connsiteY99" fmla="*/ 130175 h 1857375"/>
              <a:gd name="connsiteX100" fmla="*/ 424556 w 1916806"/>
              <a:gd name="connsiteY100" fmla="*/ 161925 h 1857375"/>
              <a:gd name="connsiteX101" fmla="*/ 434081 w 1916806"/>
              <a:gd name="connsiteY101" fmla="*/ 165100 h 1857375"/>
              <a:gd name="connsiteX102" fmla="*/ 424556 w 1916806"/>
              <a:gd name="connsiteY102" fmla="*/ 200025 h 1857375"/>
              <a:gd name="connsiteX103" fmla="*/ 415031 w 1916806"/>
              <a:gd name="connsiteY103" fmla="*/ 219075 h 1857375"/>
              <a:gd name="connsiteX104" fmla="*/ 402331 w 1916806"/>
              <a:gd name="connsiteY104" fmla="*/ 238125 h 1857375"/>
              <a:gd name="connsiteX105" fmla="*/ 395981 w 1916806"/>
              <a:gd name="connsiteY105" fmla="*/ 330200 h 1857375"/>
              <a:gd name="connsiteX106" fmla="*/ 389631 w 1916806"/>
              <a:gd name="connsiteY106" fmla="*/ 339725 h 1857375"/>
              <a:gd name="connsiteX107" fmla="*/ 386456 w 1916806"/>
              <a:gd name="connsiteY107" fmla="*/ 349250 h 1857375"/>
              <a:gd name="connsiteX108" fmla="*/ 383281 w 1916806"/>
              <a:gd name="connsiteY108" fmla="*/ 365125 h 1857375"/>
              <a:gd name="connsiteX109" fmla="*/ 373756 w 1916806"/>
              <a:gd name="connsiteY109" fmla="*/ 368300 h 1857375"/>
              <a:gd name="connsiteX110" fmla="*/ 313431 w 1916806"/>
              <a:gd name="connsiteY110" fmla="*/ 365125 h 1857375"/>
              <a:gd name="connsiteX111" fmla="*/ 303906 w 1916806"/>
              <a:gd name="connsiteY111" fmla="*/ 358775 h 1857375"/>
              <a:gd name="connsiteX112" fmla="*/ 288031 w 1916806"/>
              <a:gd name="connsiteY112" fmla="*/ 355600 h 1857375"/>
              <a:gd name="connsiteX113" fmla="*/ 218181 w 1916806"/>
              <a:gd name="connsiteY113" fmla="*/ 358775 h 1857375"/>
              <a:gd name="connsiteX114" fmla="*/ 195956 w 1916806"/>
              <a:gd name="connsiteY114" fmla="*/ 368300 h 1857375"/>
              <a:gd name="connsiteX115" fmla="*/ 167381 w 1916806"/>
              <a:gd name="connsiteY115" fmla="*/ 381000 h 1857375"/>
              <a:gd name="connsiteX116" fmla="*/ 154681 w 1916806"/>
              <a:gd name="connsiteY116" fmla="*/ 393700 h 1857375"/>
              <a:gd name="connsiteX117" fmla="*/ 34031 w 1916806"/>
              <a:gd name="connsiteY117" fmla="*/ 396875 h 1857375"/>
              <a:gd name="connsiteX118" fmla="*/ 21331 w 1916806"/>
              <a:gd name="connsiteY118" fmla="*/ 400050 h 1857375"/>
              <a:gd name="connsiteX119" fmla="*/ 18156 w 1916806"/>
              <a:gd name="connsiteY119" fmla="*/ 409575 h 1857375"/>
              <a:gd name="connsiteX120" fmla="*/ 2281 w 1916806"/>
              <a:gd name="connsiteY120" fmla="*/ 422275 h 1857375"/>
              <a:gd name="connsiteX121" fmla="*/ 11806 w 1916806"/>
              <a:gd name="connsiteY121" fmla="*/ 476250 h 1857375"/>
              <a:gd name="connsiteX122" fmla="*/ 24506 w 1916806"/>
              <a:gd name="connsiteY122" fmla="*/ 488950 h 1857375"/>
              <a:gd name="connsiteX123" fmla="*/ 18156 w 1916806"/>
              <a:gd name="connsiteY123" fmla="*/ 530225 h 1857375"/>
              <a:gd name="connsiteX124" fmla="*/ 21331 w 1916806"/>
              <a:gd name="connsiteY124" fmla="*/ 584200 h 1857375"/>
              <a:gd name="connsiteX125" fmla="*/ 34031 w 1916806"/>
              <a:gd name="connsiteY125" fmla="*/ 612775 h 1857375"/>
              <a:gd name="connsiteX126" fmla="*/ 43556 w 1916806"/>
              <a:gd name="connsiteY126" fmla="*/ 615950 h 1857375"/>
              <a:gd name="connsiteX127" fmla="*/ 49906 w 1916806"/>
              <a:gd name="connsiteY127" fmla="*/ 650875 h 1857375"/>
              <a:gd name="connsiteX128" fmla="*/ 56256 w 1916806"/>
              <a:gd name="connsiteY128" fmla="*/ 660400 h 1857375"/>
              <a:gd name="connsiteX129" fmla="*/ 62606 w 1916806"/>
              <a:gd name="connsiteY129" fmla="*/ 679450 h 1857375"/>
              <a:gd name="connsiteX130" fmla="*/ 65781 w 1916806"/>
              <a:gd name="connsiteY130" fmla="*/ 714375 h 1857375"/>
              <a:gd name="connsiteX131" fmla="*/ 68956 w 1916806"/>
              <a:gd name="connsiteY131" fmla="*/ 730250 h 1857375"/>
              <a:gd name="connsiteX132" fmla="*/ 81656 w 1916806"/>
              <a:gd name="connsiteY132" fmla="*/ 749300 h 1857375"/>
              <a:gd name="connsiteX133" fmla="*/ 81656 w 1916806"/>
              <a:gd name="connsiteY133" fmla="*/ 911225 h 1857375"/>
              <a:gd name="connsiteX134" fmla="*/ 88006 w 1916806"/>
              <a:gd name="connsiteY134" fmla="*/ 1009650 h 1857375"/>
              <a:gd name="connsiteX135" fmla="*/ 94356 w 1916806"/>
              <a:gd name="connsiteY135" fmla="*/ 1054100 h 1857375"/>
              <a:gd name="connsiteX136" fmla="*/ 100706 w 1916806"/>
              <a:gd name="connsiteY136" fmla="*/ 1069975 h 1857375"/>
              <a:gd name="connsiteX137" fmla="*/ 110231 w 1916806"/>
              <a:gd name="connsiteY137" fmla="*/ 1076325 h 1857375"/>
              <a:gd name="connsiteX138" fmla="*/ 116581 w 1916806"/>
              <a:gd name="connsiteY138" fmla="*/ 1095375 h 1857375"/>
              <a:gd name="connsiteX139" fmla="*/ 119756 w 1916806"/>
              <a:gd name="connsiteY139" fmla="*/ 1104900 h 1857375"/>
              <a:gd name="connsiteX140" fmla="*/ 122931 w 1916806"/>
              <a:gd name="connsiteY140" fmla="*/ 1117600 h 1857375"/>
              <a:gd name="connsiteX141" fmla="*/ 126106 w 1916806"/>
              <a:gd name="connsiteY141" fmla="*/ 1187450 h 1857375"/>
              <a:gd name="connsiteX142" fmla="*/ 132456 w 1916806"/>
              <a:gd name="connsiteY142" fmla="*/ 1196975 h 1857375"/>
              <a:gd name="connsiteX143" fmla="*/ 135631 w 1916806"/>
              <a:gd name="connsiteY143" fmla="*/ 1250950 h 1857375"/>
              <a:gd name="connsiteX144" fmla="*/ 138806 w 1916806"/>
              <a:gd name="connsiteY144" fmla="*/ 1266825 h 1857375"/>
              <a:gd name="connsiteX145" fmla="*/ 151506 w 1916806"/>
              <a:gd name="connsiteY145" fmla="*/ 1304925 h 1857375"/>
              <a:gd name="connsiteX146" fmla="*/ 157856 w 1916806"/>
              <a:gd name="connsiteY146" fmla="*/ 1314450 h 1857375"/>
              <a:gd name="connsiteX147" fmla="*/ 161031 w 1916806"/>
              <a:gd name="connsiteY147" fmla="*/ 1403350 h 1857375"/>
              <a:gd name="connsiteX148" fmla="*/ 164206 w 1916806"/>
              <a:gd name="connsiteY148" fmla="*/ 1412875 h 1857375"/>
              <a:gd name="connsiteX149" fmla="*/ 167381 w 1916806"/>
              <a:gd name="connsiteY149" fmla="*/ 1517650 h 1857375"/>
              <a:gd name="connsiteX150" fmla="*/ 192781 w 1916806"/>
              <a:gd name="connsiteY150" fmla="*/ 1524000 h 1857375"/>
              <a:gd name="connsiteX151" fmla="*/ 195956 w 1916806"/>
              <a:gd name="connsiteY151" fmla="*/ 1584325 h 1857375"/>
              <a:gd name="connsiteX152" fmla="*/ 199131 w 1916806"/>
              <a:gd name="connsiteY152" fmla="*/ 1593850 h 1857375"/>
              <a:gd name="connsiteX153" fmla="*/ 205481 w 1916806"/>
              <a:gd name="connsiteY153" fmla="*/ 1603375 h 1857375"/>
              <a:gd name="connsiteX154" fmla="*/ 208656 w 1916806"/>
              <a:gd name="connsiteY154" fmla="*/ 1628775 h 1857375"/>
              <a:gd name="connsiteX155" fmla="*/ 224531 w 1916806"/>
              <a:gd name="connsiteY155" fmla="*/ 1806575 h 1857375"/>
              <a:gd name="connsiteX156" fmla="*/ 230881 w 1916806"/>
              <a:gd name="connsiteY156" fmla="*/ 1831975 h 1857375"/>
              <a:gd name="connsiteX157" fmla="*/ 230881 w 1916806"/>
              <a:gd name="connsiteY157" fmla="*/ 1857375 h 185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1916806" h="1857375">
                <a:moveTo>
                  <a:pt x="1754881" y="1073150"/>
                </a:moveTo>
                <a:cubicBezTo>
                  <a:pt x="1755939" y="1064683"/>
                  <a:pt x="1758056" y="1056283"/>
                  <a:pt x="1758056" y="1047750"/>
                </a:cubicBezTo>
                <a:cubicBezTo>
                  <a:pt x="1758056" y="1039770"/>
                  <a:pt x="1751742" y="1035121"/>
                  <a:pt x="1748531" y="1028700"/>
                </a:cubicBezTo>
                <a:cubicBezTo>
                  <a:pt x="1747034" y="1025707"/>
                  <a:pt x="1746414" y="1022350"/>
                  <a:pt x="1745356" y="1019175"/>
                </a:cubicBezTo>
                <a:cubicBezTo>
                  <a:pt x="1746414" y="1010708"/>
                  <a:pt x="1744715" y="1001407"/>
                  <a:pt x="1748531" y="993775"/>
                </a:cubicBezTo>
                <a:cubicBezTo>
                  <a:pt x="1752547" y="985743"/>
                  <a:pt x="1767581" y="974725"/>
                  <a:pt x="1767581" y="974725"/>
                </a:cubicBezTo>
                <a:lnTo>
                  <a:pt x="1773931" y="955675"/>
                </a:lnTo>
                <a:cubicBezTo>
                  <a:pt x="1774989" y="952500"/>
                  <a:pt x="1775250" y="948935"/>
                  <a:pt x="1777106" y="946150"/>
                </a:cubicBezTo>
                <a:lnTo>
                  <a:pt x="1783456" y="936625"/>
                </a:lnTo>
                <a:cubicBezTo>
                  <a:pt x="1785885" y="926909"/>
                  <a:pt x="1785672" y="921709"/>
                  <a:pt x="1792981" y="914400"/>
                </a:cubicBezTo>
                <a:cubicBezTo>
                  <a:pt x="1795679" y="911702"/>
                  <a:pt x="1799331" y="910167"/>
                  <a:pt x="1802506" y="908050"/>
                </a:cubicBezTo>
                <a:cubicBezTo>
                  <a:pt x="1819439" y="882650"/>
                  <a:pt x="1797214" y="913342"/>
                  <a:pt x="1818381" y="892175"/>
                </a:cubicBezTo>
                <a:cubicBezTo>
                  <a:pt x="1821079" y="889477"/>
                  <a:pt x="1822288" y="885581"/>
                  <a:pt x="1824731" y="882650"/>
                </a:cubicBezTo>
                <a:cubicBezTo>
                  <a:pt x="1833863" y="871692"/>
                  <a:pt x="1841606" y="870124"/>
                  <a:pt x="1846956" y="854075"/>
                </a:cubicBezTo>
                <a:cubicBezTo>
                  <a:pt x="1854936" y="830134"/>
                  <a:pt x="1844171" y="859644"/>
                  <a:pt x="1856481" y="835025"/>
                </a:cubicBezTo>
                <a:cubicBezTo>
                  <a:pt x="1859149" y="829690"/>
                  <a:pt x="1861305" y="817886"/>
                  <a:pt x="1862831" y="812800"/>
                </a:cubicBezTo>
                <a:cubicBezTo>
                  <a:pt x="1864754" y="806389"/>
                  <a:pt x="1863612" y="797463"/>
                  <a:pt x="1869181" y="793750"/>
                </a:cubicBezTo>
                <a:lnTo>
                  <a:pt x="1888231" y="781050"/>
                </a:lnTo>
                <a:cubicBezTo>
                  <a:pt x="1891406" y="778933"/>
                  <a:pt x="1895058" y="777398"/>
                  <a:pt x="1897756" y="774700"/>
                </a:cubicBezTo>
                <a:cubicBezTo>
                  <a:pt x="1909979" y="762477"/>
                  <a:pt x="1903545" y="767666"/>
                  <a:pt x="1916806" y="758825"/>
                </a:cubicBezTo>
                <a:cubicBezTo>
                  <a:pt x="1915748" y="751417"/>
                  <a:pt x="1915099" y="743938"/>
                  <a:pt x="1913631" y="736600"/>
                </a:cubicBezTo>
                <a:cubicBezTo>
                  <a:pt x="1912975" y="733318"/>
                  <a:pt x="1912547" y="729688"/>
                  <a:pt x="1910456" y="727075"/>
                </a:cubicBezTo>
                <a:cubicBezTo>
                  <a:pt x="1908072" y="724095"/>
                  <a:pt x="1904106" y="722842"/>
                  <a:pt x="1900931" y="720725"/>
                </a:cubicBezTo>
                <a:cubicBezTo>
                  <a:pt x="1899873" y="717550"/>
                  <a:pt x="1899416" y="714106"/>
                  <a:pt x="1897756" y="711200"/>
                </a:cubicBezTo>
                <a:cubicBezTo>
                  <a:pt x="1893934" y="704511"/>
                  <a:pt x="1884848" y="694093"/>
                  <a:pt x="1878706" y="688975"/>
                </a:cubicBezTo>
                <a:cubicBezTo>
                  <a:pt x="1875775" y="686532"/>
                  <a:pt x="1872356" y="684742"/>
                  <a:pt x="1869181" y="682625"/>
                </a:cubicBezTo>
                <a:cubicBezTo>
                  <a:pt x="1867064" y="679450"/>
                  <a:pt x="1865366" y="675952"/>
                  <a:pt x="1862831" y="673100"/>
                </a:cubicBezTo>
                <a:cubicBezTo>
                  <a:pt x="1856865" y="666388"/>
                  <a:pt x="1843781" y="654050"/>
                  <a:pt x="1843781" y="654050"/>
                </a:cubicBezTo>
                <a:cubicBezTo>
                  <a:pt x="1838201" y="637311"/>
                  <a:pt x="1844294" y="650855"/>
                  <a:pt x="1831081" y="635000"/>
                </a:cubicBezTo>
                <a:cubicBezTo>
                  <a:pt x="1828638" y="632069"/>
                  <a:pt x="1827429" y="628173"/>
                  <a:pt x="1824731" y="625475"/>
                </a:cubicBezTo>
                <a:cubicBezTo>
                  <a:pt x="1818576" y="619320"/>
                  <a:pt x="1813428" y="618532"/>
                  <a:pt x="1805681" y="615950"/>
                </a:cubicBezTo>
                <a:cubicBezTo>
                  <a:pt x="1804623" y="612775"/>
                  <a:pt x="1800784" y="609295"/>
                  <a:pt x="1802506" y="606425"/>
                </a:cubicBezTo>
                <a:cubicBezTo>
                  <a:pt x="1804941" y="602366"/>
                  <a:pt x="1810856" y="601939"/>
                  <a:pt x="1815206" y="600075"/>
                </a:cubicBezTo>
                <a:cubicBezTo>
                  <a:pt x="1833116" y="592399"/>
                  <a:pt x="1815949" y="601781"/>
                  <a:pt x="1837431" y="593725"/>
                </a:cubicBezTo>
                <a:cubicBezTo>
                  <a:pt x="1841863" y="592063"/>
                  <a:pt x="1845781" y="589239"/>
                  <a:pt x="1850131" y="587375"/>
                </a:cubicBezTo>
                <a:cubicBezTo>
                  <a:pt x="1853207" y="586057"/>
                  <a:pt x="1856481" y="585258"/>
                  <a:pt x="1859656" y="584200"/>
                </a:cubicBezTo>
                <a:cubicBezTo>
                  <a:pt x="1862831" y="581025"/>
                  <a:pt x="1865445" y="577166"/>
                  <a:pt x="1869181" y="574675"/>
                </a:cubicBezTo>
                <a:cubicBezTo>
                  <a:pt x="1896750" y="556295"/>
                  <a:pt x="1857845" y="592361"/>
                  <a:pt x="1888231" y="561975"/>
                </a:cubicBezTo>
                <a:cubicBezTo>
                  <a:pt x="1887173" y="539750"/>
                  <a:pt x="1886763" y="517485"/>
                  <a:pt x="1885056" y="495300"/>
                </a:cubicBezTo>
                <a:cubicBezTo>
                  <a:pt x="1884642" y="489919"/>
                  <a:pt x="1883776" y="484478"/>
                  <a:pt x="1881881" y="479425"/>
                </a:cubicBezTo>
                <a:cubicBezTo>
                  <a:pt x="1877276" y="467145"/>
                  <a:pt x="1869577" y="466169"/>
                  <a:pt x="1856481" y="463550"/>
                </a:cubicBezTo>
                <a:cubicBezTo>
                  <a:pt x="1851189" y="462492"/>
                  <a:pt x="1845812" y="461795"/>
                  <a:pt x="1840606" y="460375"/>
                </a:cubicBezTo>
                <a:cubicBezTo>
                  <a:pt x="1834148" y="458614"/>
                  <a:pt x="1828235" y="454470"/>
                  <a:pt x="1821556" y="454025"/>
                </a:cubicBezTo>
                <a:lnTo>
                  <a:pt x="1773931" y="450850"/>
                </a:lnTo>
                <a:lnTo>
                  <a:pt x="1732656" y="447675"/>
                </a:lnTo>
                <a:cubicBezTo>
                  <a:pt x="1728423" y="446617"/>
                  <a:pt x="1723587" y="446921"/>
                  <a:pt x="1719956" y="444500"/>
                </a:cubicBezTo>
                <a:cubicBezTo>
                  <a:pt x="1716781" y="442383"/>
                  <a:pt x="1716049" y="437906"/>
                  <a:pt x="1713606" y="434975"/>
                </a:cubicBezTo>
                <a:cubicBezTo>
                  <a:pt x="1704412" y="423942"/>
                  <a:pt x="1704221" y="425520"/>
                  <a:pt x="1691381" y="419100"/>
                </a:cubicBezTo>
                <a:cubicBezTo>
                  <a:pt x="1685863" y="402546"/>
                  <a:pt x="1692286" y="415319"/>
                  <a:pt x="1678681" y="403225"/>
                </a:cubicBezTo>
                <a:cubicBezTo>
                  <a:pt x="1672373" y="397618"/>
                  <a:pt x="1660542" y="382298"/>
                  <a:pt x="1650106" y="377825"/>
                </a:cubicBezTo>
                <a:cubicBezTo>
                  <a:pt x="1646095" y="376106"/>
                  <a:pt x="1641586" y="375904"/>
                  <a:pt x="1637406" y="374650"/>
                </a:cubicBezTo>
                <a:cubicBezTo>
                  <a:pt x="1630995" y="372727"/>
                  <a:pt x="1624706" y="370417"/>
                  <a:pt x="1618356" y="368300"/>
                </a:cubicBezTo>
                <a:cubicBezTo>
                  <a:pt x="1585717" y="357420"/>
                  <a:pt x="1612175" y="365270"/>
                  <a:pt x="1535806" y="361950"/>
                </a:cubicBezTo>
                <a:cubicBezTo>
                  <a:pt x="1531573" y="360892"/>
                  <a:pt x="1527302" y="359974"/>
                  <a:pt x="1523106" y="358775"/>
                </a:cubicBezTo>
                <a:cubicBezTo>
                  <a:pt x="1519888" y="357856"/>
                  <a:pt x="1516842" y="356353"/>
                  <a:pt x="1513581" y="355600"/>
                </a:cubicBezTo>
                <a:cubicBezTo>
                  <a:pt x="1485134" y="349035"/>
                  <a:pt x="1483314" y="349435"/>
                  <a:pt x="1456431" y="346075"/>
                </a:cubicBezTo>
                <a:cubicBezTo>
                  <a:pt x="1433783" y="338526"/>
                  <a:pt x="1461164" y="349230"/>
                  <a:pt x="1437381" y="333375"/>
                </a:cubicBezTo>
                <a:cubicBezTo>
                  <a:pt x="1434648" y="331553"/>
                  <a:pt x="1416850" y="327448"/>
                  <a:pt x="1415156" y="327025"/>
                </a:cubicBezTo>
                <a:cubicBezTo>
                  <a:pt x="1411981" y="324908"/>
                  <a:pt x="1409251" y="321882"/>
                  <a:pt x="1405631" y="320675"/>
                </a:cubicBezTo>
                <a:cubicBezTo>
                  <a:pt x="1399524" y="318639"/>
                  <a:pt x="1392464" y="320115"/>
                  <a:pt x="1386581" y="317500"/>
                </a:cubicBezTo>
                <a:cubicBezTo>
                  <a:pt x="1380791" y="314927"/>
                  <a:pt x="1374079" y="303510"/>
                  <a:pt x="1370706" y="298450"/>
                </a:cubicBezTo>
                <a:cubicBezTo>
                  <a:pt x="1371764" y="288925"/>
                  <a:pt x="1367894" y="277359"/>
                  <a:pt x="1373881" y="269875"/>
                </a:cubicBezTo>
                <a:cubicBezTo>
                  <a:pt x="1378556" y="264031"/>
                  <a:pt x="1388938" y="268850"/>
                  <a:pt x="1396106" y="266700"/>
                </a:cubicBezTo>
                <a:cubicBezTo>
                  <a:pt x="1399761" y="265604"/>
                  <a:pt x="1401929" y="261275"/>
                  <a:pt x="1405631" y="260350"/>
                </a:cubicBezTo>
                <a:cubicBezTo>
                  <a:pt x="1414928" y="258026"/>
                  <a:pt x="1424681" y="258233"/>
                  <a:pt x="1434206" y="257175"/>
                </a:cubicBezTo>
                <a:cubicBezTo>
                  <a:pt x="1437381" y="255058"/>
                  <a:pt x="1441347" y="253805"/>
                  <a:pt x="1443731" y="250825"/>
                </a:cubicBezTo>
                <a:cubicBezTo>
                  <a:pt x="1445822" y="248212"/>
                  <a:pt x="1445409" y="244293"/>
                  <a:pt x="1446906" y="241300"/>
                </a:cubicBezTo>
                <a:cubicBezTo>
                  <a:pt x="1448613" y="237887"/>
                  <a:pt x="1451139" y="234950"/>
                  <a:pt x="1453256" y="231775"/>
                </a:cubicBezTo>
                <a:cubicBezTo>
                  <a:pt x="1453714" y="229485"/>
                  <a:pt x="1456817" y="210559"/>
                  <a:pt x="1459606" y="206375"/>
                </a:cubicBezTo>
                <a:cubicBezTo>
                  <a:pt x="1473650" y="185309"/>
                  <a:pt x="1465093" y="208100"/>
                  <a:pt x="1475481" y="187325"/>
                </a:cubicBezTo>
                <a:cubicBezTo>
                  <a:pt x="1476978" y="184332"/>
                  <a:pt x="1477159" y="180793"/>
                  <a:pt x="1478656" y="177800"/>
                </a:cubicBezTo>
                <a:cubicBezTo>
                  <a:pt x="1480363" y="174387"/>
                  <a:pt x="1483299" y="171688"/>
                  <a:pt x="1485006" y="168275"/>
                </a:cubicBezTo>
                <a:cubicBezTo>
                  <a:pt x="1488260" y="161766"/>
                  <a:pt x="1490148" y="148913"/>
                  <a:pt x="1491356" y="142875"/>
                </a:cubicBezTo>
                <a:cubicBezTo>
                  <a:pt x="1490298" y="136525"/>
                  <a:pt x="1491060" y="129583"/>
                  <a:pt x="1488181" y="123825"/>
                </a:cubicBezTo>
                <a:cubicBezTo>
                  <a:pt x="1486350" y="120164"/>
                  <a:pt x="1473085" y="114695"/>
                  <a:pt x="1469131" y="114300"/>
                </a:cubicBezTo>
                <a:cubicBezTo>
                  <a:pt x="1451198" y="112507"/>
                  <a:pt x="1433172" y="111625"/>
                  <a:pt x="1415156" y="111125"/>
                </a:cubicBezTo>
                <a:lnTo>
                  <a:pt x="1240531" y="107950"/>
                </a:lnTo>
                <a:cubicBezTo>
                  <a:pt x="1226773" y="106892"/>
                  <a:pt x="1212524" y="108566"/>
                  <a:pt x="1199256" y="104775"/>
                </a:cubicBezTo>
                <a:cubicBezTo>
                  <a:pt x="1196038" y="103856"/>
                  <a:pt x="1197578" y="98243"/>
                  <a:pt x="1196081" y="95250"/>
                </a:cubicBezTo>
                <a:cubicBezTo>
                  <a:pt x="1194374" y="91837"/>
                  <a:pt x="1191438" y="89138"/>
                  <a:pt x="1189731" y="85725"/>
                </a:cubicBezTo>
                <a:cubicBezTo>
                  <a:pt x="1176586" y="59435"/>
                  <a:pt x="1198404" y="93972"/>
                  <a:pt x="1180206" y="66675"/>
                </a:cubicBezTo>
                <a:cubicBezTo>
                  <a:pt x="1179148" y="62442"/>
                  <a:pt x="1179757" y="57382"/>
                  <a:pt x="1177031" y="53975"/>
                </a:cubicBezTo>
                <a:cubicBezTo>
                  <a:pt x="1174940" y="51362"/>
                  <a:pt x="1170819" y="51273"/>
                  <a:pt x="1167506" y="50800"/>
                </a:cubicBezTo>
                <a:cubicBezTo>
                  <a:pt x="1155934" y="49147"/>
                  <a:pt x="1144261" y="48099"/>
                  <a:pt x="1132581" y="47625"/>
                </a:cubicBezTo>
                <a:lnTo>
                  <a:pt x="932556" y="41275"/>
                </a:lnTo>
                <a:lnTo>
                  <a:pt x="869056" y="38100"/>
                </a:lnTo>
                <a:cubicBezTo>
                  <a:pt x="854654" y="16496"/>
                  <a:pt x="861607" y="22347"/>
                  <a:pt x="843656" y="9525"/>
                </a:cubicBezTo>
                <a:cubicBezTo>
                  <a:pt x="840551" y="7307"/>
                  <a:pt x="837833" y="4100"/>
                  <a:pt x="834131" y="3175"/>
                </a:cubicBezTo>
                <a:cubicBezTo>
                  <a:pt x="824834" y="851"/>
                  <a:pt x="815081" y="1058"/>
                  <a:pt x="805556" y="0"/>
                </a:cubicBezTo>
                <a:cubicBezTo>
                  <a:pt x="773806" y="1058"/>
                  <a:pt x="741964" y="537"/>
                  <a:pt x="710306" y="3175"/>
                </a:cubicBezTo>
                <a:cubicBezTo>
                  <a:pt x="703636" y="3731"/>
                  <a:pt x="697949" y="9424"/>
                  <a:pt x="691256" y="9525"/>
                </a:cubicBezTo>
                <a:lnTo>
                  <a:pt x="481706" y="12700"/>
                </a:lnTo>
                <a:cubicBezTo>
                  <a:pt x="478531" y="15875"/>
                  <a:pt x="475630" y="19350"/>
                  <a:pt x="472181" y="22225"/>
                </a:cubicBezTo>
                <a:cubicBezTo>
                  <a:pt x="469250" y="24668"/>
                  <a:pt x="465040" y="25595"/>
                  <a:pt x="462656" y="28575"/>
                </a:cubicBezTo>
                <a:cubicBezTo>
                  <a:pt x="460565" y="31188"/>
                  <a:pt x="460978" y="35107"/>
                  <a:pt x="459481" y="38100"/>
                </a:cubicBezTo>
                <a:cubicBezTo>
                  <a:pt x="457774" y="41513"/>
                  <a:pt x="455024" y="44312"/>
                  <a:pt x="453131" y="47625"/>
                </a:cubicBezTo>
                <a:cubicBezTo>
                  <a:pt x="450783" y="51734"/>
                  <a:pt x="450128" y="56978"/>
                  <a:pt x="446781" y="60325"/>
                </a:cubicBezTo>
                <a:cubicBezTo>
                  <a:pt x="443434" y="63672"/>
                  <a:pt x="438314" y="64558"/>
                  <a:pt x="434081" y="66675"/>
                </a:cubicBezTo>
                <a:cubicBezTo>
                  <a:pt x="431964" y="73025"/>
                  <a:pt x="428337" y="79059"/>
                  <a:pt x="427731" y="85725"/>
                </a:cubicBezTo>
                <a:cubicBezTo>
                  <a:pt x="424253" y="123983"/>
                  <a:pt x="428253" y="109560"/>
                  <a:pt x="421381" y="130175"/>
                </a:cubicBezTo>
                <a:cubicBezTo>
                  <a:pt x="422439" y="140758"/>
                  <a:pt x="420921" y="151929"/>
                  <a:pt x="424556" y="161925"/>
                </a:cubicBezTo>
                <a:cubicBezTo>
                  <a:pt x="425700" y="165070"/>
                  <a:pt x="433023" y="161925"/>
                  <a:pt x="434081" y="165100"/>
                </a:cubicBezTo>
                <a:cubicBezTo>
                  <a:pt x="435406" y="169076"/>
                  <a:pt x="425402" y="198755"/>
                  <a:pt x="424556" y="200025"/>
                </a:cubicBezTo>
                <a:cubicBezTo>
                  <a:pt x="396366" y="242310"/>
                  <a:pt x="436939" y="179640"/>
                  <a:pt x="415031" y="219075"/>
                </a:cubicBezTo>
                <a:cubicBezTo>
                  <a:pt x="411325" y="225746"/>
                  <a:pt x="402331" y="238125"/>
                  <a:pt x="402331" y="238125"/>
                </a:cubicBezTo>
                <a:cubicBezTo>
                  <a:pt x="402251" y="239404"/>
                  <a:pt x="397240" y="323486"/>
                  <a:pt x="395981" y="330200"/>
                </a:cubicBezTo>
                <a:cubicBezTo>
                  <a:pt x="395278" y="333951"/>
                  <a:pt x="391338" y="336312"/>
                  <a:pt x="389631" y="339725"/>
                </a:cubicBezTo>
                <a:cubicBezTo>
                  <a:pt x="388134" y="342718"/>
                  <a:pt x="387268" y="346003"/>
                  <a:pt x="386456" y="349250"/>
                </a:cubicBezTo>
                <a:cubicBezTo>
                  <a:pt x="385147" y="354485"/>
                  <a:pt x="386274" y="360635"/>
                  <a:pt x="383281" y="365125"/>
                </a:cubicBezTo>
                <a:cubicBezTo>
                  <a:pt x="381425" y="367910"/>
                  <a:pt x="376931" y="367242"/>
                  <a:pt x="373756" y="368300"/>
                </a:cubicBezTo>
                <a:cubicBezTo>
                  <a:pt x="353648" y="367242"/>
                  <a:pt x="333383" y="367846"/>
                  <a:pt x="313431" y="365125"/>
                </a:cubicBezTo>
                <a:cubicBezTo>
                  <a:pt x="309650" y="364609"/>
                  <a:pt x="307479" y="360115"/>
                  <a:pt x="303906" y="358775"/>
                </a:cubicBezTo>
                <a:cubicBezTo>
                  <a:pt x="298853" y="356880"/>
                  <a:pt x="293323" y="356658"/>
                  <a:pt x="288031" y="355600"/>
                </a:cubicBezTo>
                <a:cubicBezTo>
                  <a:pt x="264748" y="356658"/>
                  <a:pt x="241420" y="356987"/>
                  <a:pt x="218181" y="358775"/>
                </a:cubicBezTo>
                <a:cubicBezTo>
                  <a:pt x="200407" y="360142"/>
                  <a:pt x="210312" y="361920"/>
                  <a:pt x="195956" y="368300"/>
                </a:cubicBezTo>
                <a:cubicBezTo>
                  <a:pt x="161951" y="383413"/>
                  <a:pt x="188937" y="366629"/>
                  <a:pt x="167381" y="381000"/>
                </a:cubicBezTo>
                <a:cubicBezTo>
                  <a:pt x="164372" y="390026"/>
                  <a:pt x="166156" y="393140"/>
                  <a:pt x="154681" y="393700"/>
                </a:cubicBezTo>
                <a:cubicBezTo>
                  <a:pt x="114498" y="395660"/>
                  <a:pt x="74248" y="395817"/>
                  <a:pt x="34031" y="396875"/>
                </a:cubicBezTo>
                <a:cubicBezTo>
                  <a:pt x="29798" y="397933"/>
                  <a:pt x="24738" y="397324"/>
                  <a:pt x="21331" y="400050"/>
                </a:cubicBezTo>
                <a:cubicBezTo>
                  <a:pt x="18718" y="402141"/>
                  <a:pt x="19653" y="406582"/>
                  <a:pt x="18156" y="409575"/>
                </a:cubicBezTo>
                <a:cubicBezTo>
                  <a:pt x="12411" y="421064"/>
                  <a:pt x="13267" y="418613"/>
                  <a:pt x="2281" y="422275"/>
                </a:cubicBezTo>
                <a:cubicBezTo>
                  <a:pt x="3733" y="441151"/>
                  <a:pt x="0" y="460509"/>
                  <a:pt x="11806" y="476250"/>
                </a:cubicBezTo>
                <a:cubicBezTo>
                  <a:pt x="15398" y="481039"/>
                  <a:pt x="20273" y="484717"/>
                  <a:pt x="24506" y="488950"/>
                </a:cubicBezTo>
                <a:cubicBezTo>
                  <a:pt x="22089" y="501035"/>
                  <a:pt x="18156" y="518692"/>
                  <a:pt x="18156" y="530225"/>
                </a:cubicBezTo>
                <a:cubicBezTo>
                  <a:pt x="18156" y="548248"/>
                  <a:pt x="19699" y="566251"/>
                  <a:pt x="21331" y="584200"/>
                </a:cubicBezTo>
                <a:cubicBezTo>
                  <a:pt x="22417" y="596151"/>
                  <a:pt x="24334" y="604694"/>
                  <a:pt x="34031" y="612775"/>
                </a:cubicBezTo>
                <a:cubicBezTo>
                  <a:pt x="36602" y="614918"/>
                  <a:pt x="40381" y="614892"/>
                  <a:pt x="43556" y="615950"/>
                </a:cubicBezTo>
                <a:cubicBezTo>
                  <a:pt x="43913" y="618090"/>
                  <a:pt x="48575" y="647325"/>
                  <a:pt x="49906" y="650875"/>
                </a:cubicBezTo>
                <a:cubicBezTo>
                  <a:pt x="51246" y="654448"/>
                  <a:pt x="54706" y="656913"/>
                  <a:pt x="56256" y="660400"/>
                </a:cubicBezTo>
                <a:cubicBezTo>
                  <a:pt x="58974" y="666517"/>
                  <a:pt x="62606" y="679450"/>
                  <a:pt x="62606" y="679450"/>
                </a:cubicBezTo>
                <a:cubicBezTo>
                  <a:pt x="63664" y="691092"/>
                  <a:pt x="64331" y="702776"/>
                  <a:pt x="65781" y="714375"/>
                </a:cubicBezTo>
                <a:cubicBezTo>
                  <a:pt x="66450" y="719730"/>
                  <a:pt x="66723" y="725337"/>
                  <a:pt x="68956" y="730250"/>
                </a:cubicBezTo>
                <a:cubicBezTo>
                  <a:pt x="72114" y="737198"/>
                  <a:pt x="81656" y="749300"/>
                  <a:pt x="81656" y="749300"/>
                </a:cubicBezTo>
                <a:cubicBezTo>
                  <a:pt x="76166" y="831647"/>
                  <a:pt x="77511" y="788945"/>
                  <a:pt x="81656" y="911225"/>
                </a:cubicBezTo>
                <a:cubicBezTo>
                  <a:pt x="84525" y="995875"/>
                  <a:pt x="82046" y="958988"/>
                  <a:pt x="88006" y="1009650"/>
                </a:cubicBezTo>
                <a:cubicBezTo>
                  <a:pt x="89246" y="1020192"/>
                  <a:pt x="90726" y="1042002"/>
                  <a:pt x="94356" y="1054100"/>
                </a:cubicBezTo>
                <a:cubicBezTo>
                  <a:pt x="95994" y="1059559"/>
                  <a:pt x="97393" y="1065337"/>
                  <a:pt x="100706" y="1069975"/>
                </a:cubicBezTo>
                <a:cubicBezTo>
                  <a:pt x="102924" y="1073080"/>
                  <a:pt x="107056" y="1074208"/>
                  <a:pt x="110231" y="1076325"/>
                </a:cubicBezTo>
                <a:lnTo>
                  <a:pt x="116581" y="1095375"/>
                </a:lnTo>
                <a:cubicBezTo>
                  <a:pt x="117639" y="1098550"/>
                  <a:pt x="118944" y="1101653"/>
                  <a:pt x="119756" y="1104900"/>
                </a:cubicBezTo>
                <a:lnTo>
                  <a:pt x="122931" y="1117600"/>
                </a:lnTo>
                <a:cubicBezTo>
                  <a:pt x="123989" y="1140883"/>
                  <a:pt x="123329" y="1164309"/>
                  <a:pt x="126106" y="1187450"/>
                </a:cubicBezTo>
                <a:cubicBezTo>
                  <a:pt x="126561" y="1191239"/>
                  <a:pt x="131890" y="1193201"/>
                  <a:pt x="132456" y="1196975"/>
                </a:cubicBezTo>
                <a:cubicBezTo>
                  <a:pt x="135130" y="1214798"/>
                  <a:pt x="133999" y="1233001"/>
                  <a:pt x="135631" y="1250950"/>
                </a:cubicBezTo>
                <a:cubicBezTo>
                  <a:pt x="136120" y="1256324"/>
                  <a:pt x="137593" y="1261567"/>
                  <a:pt x="138806" y="1266825"/>
                </a:cubicBezTo>
                <a:cubicBezTo>
                  <a:pt x="143507" y="1287196"/>
                  <a:pt x="142770" y="1289637"/>
                  <a:pt x="151506" y="1304925"/>
                </a:cubicBezTo>
                <a:cubicBezTo>
                  <a:pt x="153399" y="1308238"/>
                  <a:pt x="155739" y="1311275"/>
                  <a:pt x="157856" y="1314450"/>
                </a:cubicBezTo>
                <a:cubicBezTo>
                  <a:pt x="158914" y="1344083"/>
                  <a:pt x="159122" y="1373759"/>
                  <a:pt x="161031" y="1403350"/>
                </a:cubicBezTo>
                <a:cubicBezTo>
                  <a:pt x="161246" y="1406690"/>
                  <a:pt x="164020" y="1409533"/>
                  <a:pt x="164206" y="1412875"/>
                </a:cubicBezTo>
                <a:cubicBezTo>
                  <a:pt x="166144" y="1447762"/>
                  <a:pt x="158679" y="1483810"/>
                  <a:pt x="167381" y="1517650"/>
                </a:cubicBezTo>
                <a:cubicBezTo>
                  <a:pt x="169554" y="1526102"/>
                  <a:pt x="192781" y="1524000"/>
                  <a:pt x="192781" y="1524000"/>
                </a:cubicBezTo>
                <a:cubicBezTo>
                  <a:pt x="193839" y="1544108"/>
                  <a:pt x="194133" y="1564272"/>
                  <a:pt x="195956" y="1584325"/>
                </a:cubicBezTo>
                <a:cubicBezTo>
                  <a:pt x="196259" y="1587658"/>
                  <a:pt x="197634" y="1590857"/>
                  <a:pt x="199131" y="1593850"/>
                </a:cubicBezTo>
                <a:cubicBezTo>
                  <a:pt x="200838" y="1597263"/>
                  <a:pt x="203364" y="1600200"/>
                  <a:pt x="205481" y="1603375"/>
                </a:cubicBezTo>
                <a:cubicBezTo>
                  <a:pt x="206539" y="1611842"/>
                  <a:pt x="208372" y="1620247"/>
                  <a:pt x="208656" y="1628775"/>
                </a:cubicBezTo>
                <a:cubicBezTo>
                  <a:pt x="214442" y="1802357"/>
                  <a:pt x="172638" y="1754682"/>
                  <a:pt x="224531" y="1806575"/>
                </a:cubicBezTo>
                <a:cubicBezTo>
                  <a:pt x="227512" y="1815517"/>
                  <a:pt x="230115" y="1822013"/>
                  <a:pt x="230881" y="1831975"/>
                </a:cubicBezTo>
                <a:cubicBezTo>
                  <a:pt x="231530" y="1840417"/>
                  <a:pt x="230881" y="1848908"/>
                  <a:pt x="230881" y="1857375"/>
                </a:cubicBez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590800" y="5334000"/>
            <a:ext cx="990600" cy="1692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t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Greater GA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9" name="Oval 78"/>
          <p:cNvSpPr/>
          <p:nvPr/>
        </p:nvSpPr>
        <p:spPr bwMode="auto">
          <a:xfrm>
            <a:off x="2407920" y="5280659"/>
            <a:ext cx="274320" cy="27432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80" name="Freeform 79"/>
          <p:cNvSpPr/>
          <p:nvPr/>
        </p:nvSpPr>
        <p:spPr bwMode="auto">
          <a:xfrm>
            <a:off x="647031" y="3597773"/>
            <a:ext cx="286419" cy="2555377"/>
          </a:xfrm>
          <a:custGeom>
            <a:avLst/>
            <a:gdLst>
              <a:gd name="connsiteX0" fmla="*/ 286419 w 286419"/>
              <a:gd name="connsiteY0" fmla="*/ 2555377 h 2555377"/>
              <a:gd name="connsiteX1" fmla="*/ 254669 w 286419"/>
              <a:gd name="connsiteY1" fmla="*/ 2523627 h 2555377"/>
              <a:gd name="connsiteX2" fmla="*/ 241969 w 286419"/>
              <a:gd name="connsiteY2" fmla="*/ 2485527 h 2555377"/>
              <a:gd name="connsiteX3" fmla="*/ 235619 w 286419"/>
              <a:gd name="connsiteY3" fmla="*/ 2466477 h 2555377"/>
              <a:gd name="connsiteX4" fmla="*/ 210219 w 286419"/>
              <a:gd name="connsiteY4" fmla="*/ 2428377 h 2555377"/>
              <a:gd name="connsiteX5" fmla="*/ 197519 w 286419"/>
              <a:gd name="connsiteY5" fmla="*/ 2390277 h 2555377"/>
              <a:gd name="connsiteX6" fmla="*/ 191169 w 286419"/>
              <a:gd name="connsiteY6" fmla="*/ 2288677 h 2555377"/>
              <a:gd name="connsiteX7" fmla="*/ 178469 w 286419"/>
              <a:gd name="connsiteY7" fmla="*/ 2250577 h 2555377"/>
              <a:gd name="connsiteX8" fmla="*/ 146719 w 286419"/>
              <a:gd name="connsiteY8" fmla="*/ 2212477 h 2555377"/>
              <a:gd name="connsiteX9" fmla="*/ 134019 w 286419"/>
              <a:gd name="connsiteY9" fmla="*/ 2174377 h 2555377"/>
              <a:gd name="connsiteX10" fmla="*/ 127669 w 286419"/>
              <a:gd name="connsiteY10" fmla="*/ 2085477 h 2555377"/>
              <a:gd name="connsiteX11" fmla="*/ 102269 w 286419"/>
              <a:gd name="connsiteY11" fmla="*/ 2047377 h 2555377"/>
              <a:gd name="connsiteX12" fmla="*/ 76869 w 286419"/>
              <a:gd name="connsiteY12" fmla="*/ 2009277 h 2555377"/>
              <a:gd name="connsiteX13" fmla="*/ 51469 w 286419"/>
              <a:gd name="connsiteY13" fmla="*/ 1971177 h 2555377"/>
              <a:gd name="connsiteX14" fmla="*/ 38769 w 286419"/>
              <a:gd name="connsiteY14" fmla="*/ 1952127 h 2555377"/>
              <a:gd name="connsiteX15" fmla="*/ 26069 w 286419"/>
              <a:gd name="connsiteY15" fmla="*/ 1901327 h 2555377"/>
              <a:gd name="connsiteX16" fmla="*/ 32419 w 286419"/>
              <a:gd name="connsiteY16" fmla="*/ 1736227 h 2555377"/>
              <a:gd name="connsiteX17" fmla="*/ 38769 w 286419"/>
              <a:gd name="connsiteY17" fmla="*/ 1710827 h 2555377"/>
              <a:gd name="connsiteX18" fmla="*/ 45119 w 286419"/>
              <a:gd name="connsiteY18" fmla="*/ 1679077 h 2555377"/>
              <a:gd name="connsiteX19" fmla="*/ 57819 w 286419"/>
              <a:gd name="connsiteY19" fmla="*/ 1602877 h 2555377"/>
              <a:gd name="connsiteX20" fmla="*/ 70519 w 286419"/>
              <a:gd name="connsiteY20" fmla="*/ 1564777 h 2555377"/>
              <a:gd name="connsiteX21" fmla="*/ 83219 w 286419"/>
              <a:gd name="connsiteY21" fmla="*/ 1545727 h 2555377"/>
              <a:gd name="connsiteX22" fmla="*/ 76869 w 286419"/>
              <a:gd name="connsiteY22" fmla="*/ 1494927 h 2555377"/>
              <a:gd name="connsiteX23" fmla="*/ 64169 w 286419"/>
              <a:gd name="connsiteY23" fmla="*/ 1475877 h 2555377"/>
              <a:gd name="connsiteX24" fmla="*/ 45119 w 286419"/>
              <a:gd name="connsiteY24" fmla="*/ 1431427 h 2555377"/>
              <a:gd name="connsiteX25" fmla="*/ 32419 w 286419"/>
              <a:gd name="connsiteY25" fmla="*/ 1291727 h 2555377"/>
              <a:gd name="connsiteX26" fmla="*/ 13369 w 286419"/>
              <a:gd name="connsiteY26" fmla="*/ 1253627 h 2555377"/>
              <a:gd name="connsiteX27" fmla="*/ 7019 w 286419"/>
              <a:gd name="connsiteY27" fmla="*/ 1234577 h 2555377"/>
              <a:gd name="connsiteX28" fmla="*/ 13369 w 286419"/>
              <a:gd name="connsiteY28" fmla="*/ 1120277 h 2555377"/>
              <a:gd name="connsiteX29" fmla="*/ 26069 w 286419"/>
              <a:gd name="connsiteY29" fmla="*/ 1101227 h 2555377"/>
              <a:gd name="connsiteX30" fmla="*/ 45119 w 286419"/>
              <a:gd name="connsiteY30" fmla="*/ 1037727 h 2555377"/>
              <a:gd name="connsiteX31" fmla="*/ 76869 w 286419"/>
              <a:gd name="connsiteY31" fmla="*/ 999627 h 2555377"/>
              <a:gd name="connsiteX32" fmla="*/ 108619 w 286419"/>
              <a:gd name="connsiteY32" fmla="*/ 967877 h 2555377"/>
              <a:gd name="connsiteX33" fmla="*/ 114969 w 286419"/>
              <a:gd name="connsiteY33" fmla="*/ 936127 h 2555377"/>
              <a:gd name="connsiteX34" fmla="*/ 127669 w 286419"/>
              <a:gd name="connsiteY34" fmla="*/ 859927 h 2555377"/>
              <a:gd name="connsiteX35" fmla="*/ 134019 w 286419"/>
              <a:gd name="connsiteY35" fmla="*/ 809127 h 2555377"/>
              <a:gd name="connsiteX36" fmla="*/ 172119 w 286419"/>
              <a:gd name="connsiteY36" fmla="*/ 783727 h 2555377"/>
              <a:gd name="connsiteX37" fmla="*/ 197519 w 286419"/>
              <a:gd name="connsiteY37" fmla="*/ 745627 h 2555377"/>
              <a:gd name="connsiteX38" fmla="*/ 203869 w 286419"/>
              <a:gd name="connsiteY38" fmla="*/ 726577 h 2555377"/>
              <a:gd name="connsiteX39" fmla="*/ 222919 w 286419"/>
              <a:gd name="connsiteY39" fmla="*/ 707527 h 2555377"/>
              <a:gd name="connsiteX40" fmla="*/ 241969 w 286419"/>
              <a:gd name="connsiteY40" fmla="*/ 637677 h 2555377"/>
              <a:gd name="connsiteX41" fmla="*/ 235619 w 286419"/>
              <a:gd name="connsiteY41" fmla="*/ 605927 h 2555377"/>
              <a:gd name="connsiteX42" fmla="*/ 229269 w 286419"/>
              <a:gd name="connsiteY42" fmla="*/ 447177 h 2555377"/>
              <a:gd name="connsiteX43" fmla="*/ 191169 w 286419"/>
              <a:gd name="connsiteY43" fmla="*/ 390027 h 2555377"/>
              <a:gd name="connsiteX44" fmla="*/ 178469 w 286419"/>
              <a:gd name="connsiteY44" fmla="*/ 370977 h 2555377"/>
              <a:gd name="connsiteX45" fmla="*/ 159419 w 286419"/>
              <a:gd name="connsiteY45" fmla="*/ 351927 h 2555377"/>
              <a:gd name="connsiteX46" fmla="*/ 146719 w 286419"/>
              <a:gd name="connsiteY46" fmla="*/ 326527 h 2555377"/>
              <a:gd name="connsiteX47" fmla="*/ 121319 w 286419"/>
              <a:gd name="connsiteY47" fmla="*/ 288427 h 2555377"/>
              <a:gd name="connsiteX48" fmla="*/ 95919 w 286419"/>
              <a:gd name="connsiteY48" fmla="*/ 250327 h 2555377"/>
              <a:gd name="connsiteX49" fmla="*/ 83219 w 286419"/>
              <a:gd name="connsiteY49" fmla="*/ 231277 h 2555377"/>
              <a:gd name="connsiteX50" fmla="*/ 70519 w 286419"/>
              <a:gd name="connsiteY50" fmla="*/ 193177 h 2555377"/>
              <a:gd name="connsiteX51" fmla="*/ 32419 w 286419"/>
              <a:gd name="connsiteY51" fmla="*/ 136027 h 2555377"/>
              <a:gd name="connsiteX52" fmla="*/ 19719 w 286419"/>
              <a:gd name="connsiteY52" fmla="*/ 116977 h 2555377"/>
              <a:gd name="connsiteX53" fmla="*/ 13369 w 286419"/>
              <a:gd name="connsiteY53" fmla="*/ 59827 h 2555377"/>
              <a:gd name="connsiteX54" fmla="*/ 7019 w 286419"/>
              <a:gd name="connsiteY54" fmla="*/ 28077 h 2555377"/>
              <a:gd name="connsiteX55" fmla="*/ 669 w 286419"/>
              <a:gd name="connsiteY55" fmla="*/ 2677 h 2555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86419" h="2555377">
                <a:moveTo>
                  <a:pt x="286419" y="2555377"/>
                </a:moveTo>
                <a:cubicBezTo>
                  <a:pt x="269040" y="2543791"/>
                  <a:pt x="263581" y="2543680"/>
                  <a:pt x="254669" y="2523627"/>
                </a:cubicBezTo>
                <a:cubicBezTo>
                  <a:pt x="249232" y="2511394"/>
                  <a:pt x="246202" y="2498227"/>
                  <a:pt x="241969" y="2485527"/>
                </a:cubicBezTo>
                <a:cubicBezTo>
                  <a:pt x="239852" y="2479177"/>
                  <a:pt x="239332" y="2472046"/>
                  <a:pt x="235619" y="2466477"/>
                </a:cubicBezTo>
                <a:cubicBezTo>
                  <a:pt x="227152" y="2453777"/>
                  <a:pt x="215046" y="2442857"/>
                  <a:pt x="210219" y="2428377"/>
                </a:cubicBezTo>
                <a:lnTo>
                  <a:pt x="197519" y="2390277"/>
                </a:lnTo>
                <a:cubicBezTo>
                  <a:pt x="195402" y="2356410"/>
                  <a:pt x="195754" y="2322299"/>
                  <a:pt x="191169" y="2288677"/>
                </a:cubicBezTo>
                <a:cubicBezTo>
                  <a:pt x="189360" y="2275413"/>
                  <a:pt x="187935" y="2260043"/>
                  <a:pt x="178469" y="2250577"/>
                </a:cubicBezTo>
                <a:cubicBezTo>
                  <a:pt x="166506" y="2238614"/>
                  <a:pt x="153792" y="2228390"/>
                  <a:pt x="146719" y="2212477"/>
                </a:cubicBezTo>
                <a:cubicBezTo>
                  <a:pt x="141282" y="2200244"/>
                  <a:pt x="134019" y="2174377"/>
                  <a:pt x="134019" y="2174377"/>
                </a:cubicBezTo>
                <a:cubicBezTo>
                  <a:pt x="131902" y="2144744"/>
                  <a:pt x="134874" y="2114299"/>
                  <a:pt x="127669" y="2085477"/>
                </a:cubicBezTo>
                <a:cubicBezTo>
                  <a:pt x="123967" y="2070669"/>
                  <a:pt x="107096" y="2061857"/>
                  <a:pt x="102269" y="2047377"/>
                </a:cubicBezTo>
                <a:cubicBezTo>
                  <a:pt x="90125" y="2010944"/>
                  <a:pt x="104616" y="2044952"/>
                  <a:pt x="76869" y="2009277"/>
                </a:cubicBezTo>
                <a:cubicBezTo>
                  <a:pt x="67498" y="1997229"/>
                  <a:pt x="59936" y="1983877"/>
                  <a:pt x="51469" y="1971177"/>
                </a:cubicBezTo>
                <a:cubicBezTo>
                  <a:pt x="47236" y="1964827"/>
                  <a:pt x="41182" y="1959367"/>
                  <a:pt x="38769" y="1952127"/>
                </a:cubicBezTo>
                <a:cubicBezTo>
                  <a:pt x="29006" y="1922838"/>
                  <a:pt x="33732" y="1939641"/>
                  <a:pt x="26069" y="1901327"/>
                </a:cubicBezTo>
                <a:cubicBezTo>
                  <a:pt x="28186" y="1846294"/>
                  <a:pt x="28756" y="1791179"/>
                  <a:pt x="32419" y="1736227"/>
                </a:cubicBezTo>
                <a:cubicBezTo>
                  <a:pt x="33000" y="1727519"/>
                  <a:pt x="36876" y="1719346"/>
                  <a:pt x="38769" y="1710827"/>
                </a:cubicBezTo>
                <a:cubicBezTo>
                  <a:pt x="41110" y="1700291"/>
                  <a:pt x="43478" y="1689744"/>
                  <a:pt x="45119" y="1679077"/>
                </a:cubicBezTo>
                <a:cubicBezTo>
                  <a:pt x="51754" y="1635948"/>
                  <a:pt x="47738" y="1636481"/>
                  <a:pt x="57819" y="1602877"/>
                </a:cubicBezTo>
                <a:cubicBezTo>
                  <a:pt x="61666" y="1590055"/>
                  <a:pt x="63093" y="1575916"/>
                  <a:pt x="70519" y="1564777"/>
                </a:cubicBezTo>
                <a:lnTo>
                  <a:pt x="83219" y="1545727"/>
                </a:lnTo>
                <a:cubicBezTo>
                  <a:pt x="81102" y="1528794"/>
                  <a:pt x="81359" y="1511391"/>
                  <a:pt x="76869" y="1494927"/>
                </a:cubicBezTo>
                <a:cubicBezTo>
                  <a:pt x="74861" y="1487564"/>
                  <a:pt x="67955" y="1482503"/>
                  <a:pt x="64169" y="1475877"/>
                </a:cubicBezTo>
                <a:cubicBezTo>
                  <a:pt x="51614" y="1453906"/>
                  <a:pt x="52243" y="1452799"/>
                  <a:pt x="45119" y="1431427"/>
                </a:cubicBezTo>
                <a:cubicBezTo>
                  <a:pt x="41583" y="1371309"/>
                  <a:pt x="44806" y="1341274"/>
                  <a:pt x="32419" y="1291727"/>
                </a:cubicBezTo>
                <a:cubicBezTo>
                  <a:pt x="24439" y="1259805"/>
                  <a:pt x="28889" y="1284667"/>
                  <a:pt x="13369" y="1253627"/>
                </a:cubicBezTo>
                <a:cubicBezTo>
                  <a:pt x="10376" y="1247640"/>
                  <a:pt x="9136" y="1240927"/>
                  <a:pt x="7019" y="1234577"/>
                </a:cubicBezTo>
                <a:cubicBezTo>
                  <a:pt x="9136" y="1196477"/>
                  <a:pt x="7973" y="1158052"/>
                  <a:pt x="13369" y="1120277"/>
                </a:cubicBezTo>
                <a:cubicBezTo>
                  <a:pt x="14448" y="1112722"/>
                  <a:pt x="23063" y="1108242"/>
                  <a:pt x="26069" y="1101227"/>
                </a:cubicBezTo>
                <a:cubicBezTo>
                  <a:pt x="36718" y="1076379"/>
                  <a:pt x="28045" y="1063338"/>
                  <a:pt x="45119" y="1037727"/>
                </a:cubicBezTo>
                <a:cubicBezTo>
                  <a:pt x="76651" y="990429"/>
                  <a:pt x="36125" y="1048520"/>
                  <a:pt x="76869" y="999627"/>
                </a:cubicBezTo>
                <a:cubicBezTo>
                  <a:pt x="103327" y="967877"/>
                  <a:pt x="73694" y="991160"/>
                  <a:pt x="108619" y="967877"/>
                </a:cubicBezTo>
                <a:cubicBezTo>
                  <a:pt x="110736" y="957294"/>
                  <a:pt x="113443" y="946811"/>
                  <a:pt x="114969" y="936127"/>
                </a:cubicBezTo>
                <a:cubicBezTo>
                  <a:pt x="125603" y="861691"/>
                  <a:pt x="114020" y="900874"/>
                  <a:pt x="127669" y="859927"/>
                </a:cubicBezTo>
                <a:cubicBezTo>
                  <a:pt x="129786" y="842994"/>
                  <a:pt x="125420" y="823867"/>
                  <a:pt x="134019" y="809127"/>
                </a:cubicBezTo>
                <a:cubicBezTo>
                  <a:pt x="141710" y="795943"/>
                  <a:pt x="172119" y="783727"/>
                  <a:pt x="172119" y="783727"/>
                </a:cubicBezTo>
                <a:cubicBezTo>
                  <a:pt x="180586" y="771027"/>
                  <a:pt x="192692" y="760107"/>
                  <a:pt x="197519" y="745627"/>
                </a:cubicBezTo>
                <a:cubicBezTo>
                  <a:pt x="199636" y="739277"/>
                  <a:pt x="200156" y="732146"/>
                  <a:pt x="203869" y="726577"/>
                </a:cubicBezTo>
                <a:cubicBezTo>
                  <a:pt x="208850" y="719105"/>
                  <a:pt x="216569" y="713877"/>
                  <a:pt x="222919" y="707527"/>
                </a:cubicBezTo>
                <a:cubicBezTo>
                  <a:pt x="239032" y="659188"/>
                  <a:pt x="232994" y="682554"/>
                  <a:pt x="241969" y="637677"/>
                </a:cubicBezTo>
                <a:cubicBezTo>
                  <a:pt x="239852" y="627094"/>
                  <a:pt x="236337" y="616696"/>
                  <a:pt x="235619" y="605927"/>
                </a:cubicBezTo>
                <a:cubicBezTo>
                  <a:pt x="232096" y="553085"/>
                  <a:pt x="234370" y="499890"/>
                  <a:pt x="229269" y="447177"/>
                </a:cubicBezTo>
                <a:cubicBezTo>
                  <a:pt x="224607" y="399003"/>
                  <a:pt x="218278" y="417136"/>
                  <a:pt x="191169" y="390027"/>
                </a:cubicBezTo>
                <a:cubicBezTo>
                  <a:pt x="185773" y="384631"/>
                  <a:pt x="183355" y="376840"/>
                  <a:pt x="178469" y="370977"/>
                </a:cubicBezTo>
                <a:cubicBezTo>
                  <a:pt x="172720" y="364078"/>
                  <a:pt x="164639" y="359235"/>
                  <a:pt x="159419" y="351927"/>
                </a:cubicBezTo>
                <a:cubicBezTo>
                  <a:pt x="153917" y="344224"/>
                  <a:pt x="151589" y="334644"/>
                  <a:pt x="146719" y="326527"/>
                </a:cubicBezTo>
                <a:cubicBezTo>
                  <a:pt x="138866" y="313439"/>
                  <a:pt x="129786" y="301127"/>
                  <a:pt x="121319" y="288427"/>
                </a:cubicBezTo>
                <a:lnTo>
                  <a:pt x="95919" y="250327"/>
                </a:lnTo>
                <a:cubicBezTo>
                  <a:pt x="91686" y="243977"/>
                  <a:pt x="85632" y="238517"/>
                  <a:pt x="83219" y="231277"/>
                </a:cubicBezTo>
                <a:cubicBezTo>
                  <a:pt x="78986" y="218577"/>
                  <a:pt x="77945" y="204316"/>
                  <a:pt x="70519" y="193177"/>
                </a:cubicBezTo>
                <a:lnTo>
                  <a:pt x="32419" y="136027"/>
                </a:lnTo>
                <a:lnTo>
                  <a:pt x="19719" y="116977"/>
                </a:lnTo>
                <a:cubicBezTo>
                  <a:pt x="17602" y="97927"/>
                  <a:pt x="16080" y="78802"/>
                  <a:pt x="13369" y="59827"/>
                </a:cubicBezTo>
                <a:cubicBezTo>
                  <a:pt x="11843" y="49143"/>
                  <a:pt x="9637" y="38548"/>
                  <a:pt x="7019" y="28077"/>
                </a:cubicBezTo>
                <a:cubicBezTo>
                  <a:pt x="0" y="0"/>
                  <a:pt x="669" y="17940"/>
                  <a:pt x="669" y="2677"/>
                </a:cubicBez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dirty="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81" name="Picture 2" descr="http://1.bp.blogspot.com/_AcBUSVxs82w/S8HjCsqD5qI/AAAAAAAAb-o/hAt24w9O_70/s320/Hospital+Symb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004" y="3875505"/>
            <a:ext cx="304800" cy="304800"/>
          </a:xfrm>
          <a:prstGeom prst="rect">
            <a:avLst/>
          </a:prstGeom>
          <a:noFill/>
        </p:spPr>
      </p:pic>
      <p:sp>
        <p:nvSpPr>
          <p:cNvPr id="82" name="TextBox 81"/>
          <p:cNvSpPr txBox="1"/>
          <p:nvPr/>
        </p:nvSpPr>
        <p:spPr>
          <a:xfrm>
            <a:off x="560832" y="4191733"/>
            <a:ext cx="829056" cy="1692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t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Columbus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3" name="Oval 82"/>
          <p:cNvSpPr/>
          <p:nvPr/>
        </p:nvSpPr>
        <p:spPr bwMode="auto">
          <a:xfrm>
            <a:off x="350520" y="4137660"/>
            <a:ext cx="274320" cy="27432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84" name="Freeform 83"/>
          <p:cNvSpPr/>
          <p:nvPr/>
        </p:nvSpPr>
        <p:spPr bwMode="auto">
          <a:xfrm>
            <a:off x="933450" y="3924300"/>
            <a:ext cx="4108578" cy="2680281"/>
          </a:xfrm>
          <a:custGeom>
            <a:avLst/>
            <a:gdLst>
              <a:gd name="connsiteX0" fmla="*/ 0 w 4108578"/>
              <a:gd name="connsiteY0" fmla="*/ 2222500 h 2680281"/>
              <a:gd name="connsiteX1" fmla="*/ 44450 w 4108578"/>
              <a:gd name="connsiteY1" fmla="*/ 2235200 h 2680281"/>
              <a:gd name="connsiteX2" fmla="*/ 209550 w 4108578"/>
              <a:gd name="connsiteY2" fmla="*/ 2241550 h 2680281"/>
              <a:gd name="connsiteX3" fmla="*/ 419100 w 4108578"/>
              <a:gd name="connsiteY3" fmla="*/ 2254250 h 2680281"/>
              <a:gd name="connsiteX4" fmla="*/ 508000 w 4108578"/>
              <a:gd name="connsiteY4" fmla="*/ 2266950 h 2680281"/>
              <a:gd name="connsiteX5" fmla="*/ 565150 w 4108578"/>
              <a:gd name="connsiteY5" fmla="*/ 2273300 h 2680281"/>
              <a:gd name="connsiteX6" fmla="*/ 603250 w 4108578"/>
              <a:gd name="connsiteY6" fmla="*/ 2279650 h 2680281"/>
              <a:gd name="connsiteX7" fmla="*/ 685800 w 4108578"/>
              <a:gd name="connsiteY7" fmla="*/ 2286000 h 2680281"/>
              <a:gd name="connsiteX8" fmla="*/ 742950 w 4108578"/>
              <a:gd name="connsiteY8" fmla="*/ 2305050 h 2680281"/>
              <a:gd name="connsiteX9" fmla="*/ 1282700 w 4108578"/>
              <a:gd name="connsiteY9" fmla="*/ 2311400 h 2680281"/>
              <a:gd name="connsiteX10" fmla="*/ 1504950 w 4108578"/>
              <a:gd name="connsiteY10" fmla="*/ 2324100 h 2680281"/>
              <a:gd name="connsiteX11" fmla="*/ 1524000 w 4108578"/>
              <a:gd name="connsiteY11" fmla="*/ 2330450 h 2680281"/>
              <a:gd name="connsiteX12" fmla="*/ 1568450 w 4108578"/>
              <a:gd name="connsiteY12" fmla="*/ 2336800 h 2680281"/>
              <a:gd name="connsiteX13" fmla="*/ 1917700 w 4108578"/>
              <a:gd name="connsiteY13" fmla="*/ 2349500 h 2680281"/>
              <a:gd name="connsiteX14" fmla="*/ 1943100 w 4108578"/>
              <a:gd name="connsiteY14" fmla="*/ 2355850 h 2680281"/>
              <a:gd name="connsiteX15" fmla="*/ 1962150 w 4108578"/>
              <a:gd name="connsiteY15" fmla="*/ 2362200 h 2680281"/>
              <a:gd name="connsiteX16" fmla="*/ 2533650 w 4108578"/>
              <a:gd name="connsiteY16" fmla="*/ 2368550 h 2680281"/>
              <a:gd name="connsiteX17" fmla="*/ 2597150 w 4108578"/>
              <a:gd name="connsiteY17" fmla="*/ 2374900 h 2680281"/>
              <a:gd name="connsiteX18" fmla="*/ 2647950 w 4108578"/>
              <a:gd name="connsiteY18" fmla="*/ 2381250 h 2680281"/>
              <a:gd name="connsiteX19" fmla="*/ 2654300 w 4108578"/>
              <a:gd name="connsiteY19" fmla="*/ 2406650 h 2680281"/>
              <a:gd name="connsiteX20" fmla="*/ 2686050 w 4108578"/>
              <a:gd name="connsiteY20" fmla="*/ 2457450 h 2680281"/>
              <a:gd name="connsiteX21" fmla="*/ 2692400 w 4108578"/>
              <a:gd name="connsiteY21" fmla="*/ 2476500 h 2680281"/>
              <a:gd name="connsiteX22" fmla="*/ 2711450 w 4108578"/>
              <a:gd name="connsiteY22" fmla="*/ 2489200 h 2680281"/>
              <a:gd name="connsiteX23" fmla="*/ 2717800 w 4108578"/>
              <a:gd name="connsiteY23" fmla="*/ 2559050 h 2680281"/>
              <a:gd name="connsiteX24" fmla="*/ 2730500 w 4108578"/>
              <a:gd name="connsiteY24" fmla="*/ 2578100 h 2680281"/>
              <a:gd name="connsiteX25" fmla="*/ 2743200 w 4108578"/>
              <a:gd name="connsiteY25" fmla="*/ 2616200 h 2680281"/>
              <a:gd name="connsiteX26" fmla="*/ 2749550 w 4108578"/>
              <a:gd name="connsiteY26" fmla="*/ 2654300 h 2680281"/>
              <a:gd name="connsiteX27" fmla="*/ 2768600 w 4108578"/>
              <a:gd name="connsiteY27" fmla="*/ 2667000 h 2680281"/>
              <a:gd name="connsiteX28" fmla="*/ 2819400 w 4108578"/>
              <a:gd name="connsiteY28" fmla="*/ 2679700 h 2680281"/>
              <a:gd name="connsiteX29" fmla="*/ 2870200 w 4108578"/>
              <a:gd name="connsiteY29" fmla="*/ 2673350 h 2680281"/>
              <a:gd name="connsiteX30" fmla="*/ 2876550 w 4108578"/>
              <a:gd name="connsiteY30" fmla="*/ 2654300 h 2680281"/>
              <a:gd name="connsiteX31" fmla="*/ 2889250 w 4108578"/>
              <a:gd name="connsiteY31" fmla="*/ 2609850 h 2680281"/>
              <a:gd name="connsiteX32" fmla="*/ 2908300 w 4108578"/>
              <a:gd name="connsiteY32" fmla="*/ 2597150 h 2680281"/>
              <a:gd name="connsiteX33" fmla="*/ 2927350 w 4108578"/>
              <a:gd name="connsiteY33" fmla="*/ 2578100 h 2680281"/>
              <a:gd name="connsiteX34" fmla="*/ 2921000 w 4108578"/>
              <a:gd name="connsiteY34" fmla="*/ 2292350 h 2680281"/>
              <a:gd name="connsiteX35" fmla="*/ 2927350 w 4108578"/>
              <a:gd name="connsiteY35" fmla="*/ 2203450 h 2680281"/>
              <a:gd name="connsiteX36" fmla="*/ 2933700 w 4108578"/>
              <a:gd name="connsiteY36" fmla="*/ 2184400 h 2680281"/>
              <a:gd name="connsiteX37" fmla="*/ 2952750 w 4108578"/>
              <a:gd name="connsiteY37" fmla="*/ 2171700 h 2680281"/>
              <a:gd name="connsiteX38" fmla="*/ 2984500 w 4108578"/>
              <a:gd name="connsiteY38" fmla="*/ 2165350 h 2680281"/>
              <a:gd name="connsiteX39" fmla="*/ 3022600 w 4108578"/>
              <a:gd name="connsiteY39" fmla="*/ 2133600 h 2680281"/>
              <a:gd name="connsiteX40" fmla="*/ 3041650 w 4108578"/>
              <a:gd name="connsiteY40" fmla="*/ 2120900 h 2680281"/>
              <a:gd name="connsiteX41" fmla="*/ 3124200 w 4108578"/>
              <a:gd name="connsiteY41" fmla="*/ 2139950 h 2680281"/>
              <a:gd name="connsiteX42" fmla="*/ 3232150 w 4108578"/>
              <a:gd name="connsiteY42" fmla="*/ 2152650 h 2680281"/>
              <a:gd name="connsiteX43" fmla="*/ 3276600 w 4108578"/>
              <a:gd name="connsiteY43" fmla="*/ 2165350 h 2680281"/>
              <a:gd name="connsiteX44" fmla="*/ 3327400 w 4108578"/>
              <a:gd name="connsiteY44" fmla="*/ 2178050 h 2680281"/>
              <a:gd name="connsiteX45" fmla="*/ 3346450 w 4108578"/>
              <a:gd name="connsiteY45" fmla="*/ 2190750 h 2680281"/>
              <a:gd name="connsiteX46" fmla="*/ 3384550 w 4108578"/>
              <a:gd name="connsiteY46" fmla="*/ 2209800 h 2680281"/>
              <a:gd name="connsiteX47" fmla="*/ 3397250 w 4108578"/>
              <a:gd name="connsiteY47" fmla="*/ 2228850 h 2680281"/>
              <a:gd name="connsiteX48" fmla="*/ 3435350 w 4108578"/>
              <a:gd name="connsiteY48" fmla="*/ 2241550 h 2680281"/>
              <a:gd name="connsiteX49" fmla="*/ 3517900 w 4108578"/>
              <a:gd name="connsiteY49" fmla="*/ 2216150 h 2680281"/>
              <a:gd name="connsiteX50" fmla="*/ 3511550 w 4108578"/>
              <a:gd name="connsiteY50" fmla="*/ 2178050 h 2680281"/>
              <a:gd name="connsiteX51" fmla="*/ 3517900 w 4108578"/>
              <a:gd name="connsiteY51" fmla="*/ 2057400 h 2680281"/>
              <a:gd name="connsiteX52" fmla="*/ 3536950 w 4108578"/>
              <a:gd name="connsiteY52" fmla="*/ 2044700 h 2680281"/>
              <a:gd name="connsiteX53" fmla="*/ 3543300 w 4108578"/>
              <a:gd name="connsiteY53" fmla="*/ 2025650 h 2680281"/>
              <a:gd name="connsiteX54" fmla="*/ 3530600 w 4108578"/>
              <a:gd name="connsiteY54" fmla="*/ 1949450 h 2680281"/>
              <a:gd name="connsiteX55" fmla="*/ 3492500 w 4108578"/>
              <a:gd name="connsiteY55" fmla="*/ 1924050 h 2680281"/>
              <a:gd name="connsiteX56" fmla="*/ 3517900 w 4108578"/>
              <a:gd name="connsiteY56" fmla="*/ 1885950 h 2680281"/>
              <a:gd name="connsiteX57" fmla="*/ 3556000 w 4108578"/>
              <a:gd name="connsiteY57" fmla="*/ 1873250 h 2680281"/>
              <a:gd name="connsiteX58" fmla="*/ 3568700 w 4108578"/>
              <a:gd name="connsiteY58" fmla="*/ 1784350 h 2680281"/>
              <a:gd name="connsiteX59" fmla="*/ 3581400 w 4108578"/>
              <a:gd name="connsiteY59" fmla="*/ 1733550 h 2680281"/>
              <a:gd name="connsiteX60" fmla="*/ 3594100 w 4108578"/>
              <a:gd name="connsiteY60" fmla="*/ 1714500 h 2680281"/>
              <a:gd name="connsiteX61" fmla="*/ 3632200 w 4108578"/>
              <a:gd name="connsiteY61" fmla="*/ 1682750 h 2680281"/>
              <a:gd name="connsiteX62" fmla="*/ 3663950 w 4108578"/>
              <a:gd name="connsiteY62" fmla="*/ 1619250 h 2680281"/>
              <a:gd name="connsiteX63" fmla="*/ 3670300 w 4108578"/>
              <a:gd name="connsiteY63" fmla="*/ 1428750 h 2680281"/>
              <a:gd name="connsiteX64" fmla="*/ 3676650 w 4108578"/>
              <a:gd name="connsiteY64" fmla="*/ 1409700 h 2680281"/>
              <a:gd name="connsiteX65" fmla="*/ 3714750 w 4108578"/>
              <a:gd name="connsiteY65" fmla="*/ 1377950 h 2680281"/>
              <a:gd name="connsiteX66" fmla="*/ 3733800 w 4108578"/>
              <a:gd name="connsiteY66" fmla="*/ 1339850 h 2680281"/>
              <a:gd name="connsiteX67" fmla="*/ 3746500 w 4108578"/>
              <a:gd name="connsiteY67" fmla="*/ 1320800 h 2680281"/>
              <a:gd name="connsiteX68" fmla="*/ 3765550 w 4108578"/>
              <a:gd name="connsiteY68" fmla="*/ 1282700 h 2680281"/>
              <a:gd name="connsiteX69" fmla="*/ 3784600 w 4108578"/>
              <a:gd name="connsiteY69" fmla="*/ 1270000 h 2680281"/>
              <a:gd name="connsiteX70" fmla="*/ 3803650 w 4108578"/>
              <a:gd name="connsiteY70" fmla="*/ 1200150 h 2680281"/>
              <a:gd name="connsiteX71" fmla="*/ 3810000 w 4108578"/>
              <a:gd name="connsiteY71" fmla="*/ 1174750 h 2680281"/>
              <a:gd name="connsiteX72" fmla="*/ 3816350 w 4108578"/>
              <a:gd name="connsiteY72" fmla="*/ 1123950 h 2680281"/>
              <a:gd name="connsiteX73" fmla="*/ 3797300 w 4108578"/>
              <a:gd name="connsiteY73" fmla="*/ 1079500 h 2680281"/>
              <a:gd name="connsiteX74" fmla="*/ 3784600 w 4108578"/>
              <a:gd name="connsiteY74" fmla="*/ 1041400 h 2680281"/>
              <a:gd name="connsiteX75" fmla="*/ 3797300 w 4108578"/>
              <a:gd name="connsiteY75" fmla="*/ 1022350 h 2680281"/>
              <a:gd name="connsiteX76" fmla="*/ 3841750 w 4108578"/>
              <a:gd name="connsiteY76" fmla="*/ 996950 h 2680281"/>
              <a:gd name="connsiteX77" fmla="*/ 3892550 w 4108578"/>
              <a:gd name="connsiteY77" fmla="*/ 920750 h 2680281"/>
              <a:gd name="connsiteX78" fmla="*/ 3905250 w 4108578"/>
              <a:gd name="connsiteY78" fmla="*/ 901700 h 2680281"/>
              <a:gd name="connsiteX79" fmla="*/ 3943350 w 4108578"/>
              <a:gd name="connsiteY79" fmla="*/ 889000 h 2680281"/>
              <a:gd name="connsiteX80" fmla="*/ 3962400 w 4108578"/>
              <a:gd name="connsiteY80" fmla="*/ 882650 h 2680281"/>
              <a:gd name="connsiteX81" fmla="*/ 3975100 w 4108578"/>
              <a:gd name="connsiteY81" fmla="*/ 863600 h 2680281"/>
              <a:gd name="connsiteX82" fmla="*/ 3987800 w 4108578"/>
              <a:gd name="connsiteY82" fmla="*/ 825500 h 2680281"/>
              <a:gd name="connsiteX83" fmla="*/ 3994150 w 4108578"/>
              <a:gd name="connsiteY83" fmla="*/ 806450 h 2680281"/>
              <a:gd name="connsiteX84" fmla="*/ 4006850 w 4108578"/>
              <a:gd name="connsiteY84" fmla="*/ 787400 h 2680281"/>
              <a:gd name="connsiteX85" fmla="*/ 4013200 w 4108578"/>
              <a:gd name="connsiteY85" fmla="*/ 762000 h 2680281"/>
              <a:gd name="connsiteX86" fmla="*/ 4089400 w 4108578"/>
              <a:gd name="connsiteY86" fmla="*/ 742950 h 2680281"/>
              <a:gd name="connsiteX87" fmla="*/ 4095750 w 4108578"/>
              <a:gd name="connsiteY87" fmla="*/ 723900 h 2680281"/>
              <a:gd name="connsiteX88" fmla="*/ 4108450 w 4108578"/>
              <a:gd name="connsiteY88" fmla="*/ 704850 h 2680281"/>
              <a:gd name="connsiteX89" fmla="*/ 4095750 w 4108578"/>
              <a:gd name="connsiteY89" fmla="*/ 654050 h 2680281"/>
              <a:gd name="connsiteX90" fmla="*/ 4076700 w 4108578"/>
              <a:gd name="connsiteY90" fmla="*/ 641350 h 2680281"/>
              <a:gd name="connsiteX91" fmla="*/ 4057650 w 4108578"/>
              <a:gd name="connsiteY91" fmla="*/ 622300 h 2680281"/>
              <a:gd name="connsiteX92" fmla="*/ 4019550 w 4108578"/>
              <a:gd name="connsiteY92" fmla="*/ 603250 h 2680281"/>
              <a:gd name="connsiteX93" fmla="*/ 4000500 w 4108578"/>
              <a:gd name="connsiteY93" fmla="*/ 584200 h 2680281"/>
              <a:gd name="connsiteX94" fmla="*/ 3924300 w 4108578"/>
              <a:gd name="connsiteY94" fmla="*/ 565150 h 2680281"/>
              <a:gd name="connsiteX95" fmla="*/ 3886200 w 4108578"/>
              <a:gd name="connsiteY95" fmla="*/ 539750 h 2680281"/>
              <a:gd name="connsiteX96" fmla="*/ 3841750 w 4108578"/>
              <a:gd name="connsiteY96" fmla="*/ 482600 h 2680281"/>
              <a:gd name="connsiteX97" fmla="*/ 3835400 w 4108578"/>
              <a:gd name="connsiteY97" fmla="*/ 463550 h 2680281"/>
              <a:gd name="connsiteX98" fmla="*/ 3829050 w 4108578"/>
              <a:gd name="connsiteY98" fmla="*/ 241300 h 2680281"/>
              <a:gd name="connsiteX99" fmla="*/ 3822700 w 4108578"/>
              <a:gd name="connsiteY99" fmla="*/ 222250 h 2680281"/>
              <a:gd name="connsiteX100" fmla="*/ 3797300 w 4108578"/>
              <a:gd name="connsiteY100" fmla="*/ 209550 h 2680281"/>
              <a:gd name="connsiteX101" fmla="*/ 3784600 w 4108578"/>
              <a:gd name="connsiteY101" fmla="*/ 190500 h 2680281"/>
              <a:gd name="connsiteX102" fmla="*/ 3765550 w 4108578"/>
              <a:gd name="connsiteY102" fmla="*/ 184150 h 2680281"/>
              <a:gd name="connsiteX103" fmla="*/ 3746500 w 4108578"/>
              <a:gd name="connsiteY103" fmla="*/ 171450 h 2680281"/>
              <a:gd name="connsiteX104" fmla="*/ 3733800 w 4108578"/>
              <a:gd name="connsiteY104" fmla="*/ 152400 h 2680281"/>
              <a:gd name="connsiteX105" fmla="*/ 3714750 w 4108578"/>
              <a:gd name="connsiteY105" fmla="*/ 133350 h 2680281"/>
              <a:gd name="connsiteX106" fmla="*/ 3708400 w 4108578"/>
              <a:gd name="connsiteY106" fmla="*/ 114300 h 2680281"/>
              <a:gd name="connsiteX107" fmla="*/ 3670300 w 4108578"/>
              <a:gd name="connsiteY107" fmla="*/ 82550 h 2680281"/>
              <a:gd name="connsiteX108" fmla="*/ 3644900 w 4108578"/>
              <a:gd name="connsiteY108" fmla="*/ 50800 h 2680281"/>
              <a:gd name="connsiteX109" fmla="*/ 3632200 w 4108578"/>
              <a:gd name="connsiteY109" fmla="*/ 31750 h 2680281"/>
              <a:gd name="connsiteX110" fmla="*/ 3594100 w 4108578"/>
              <a:gd name="connsiteY110" fmla="*/ 19050 h 2680281"/>
              <a:gd name="connsiteX111" fmla="*/ 3575050 w 4108578"/>
              <a:gd name="connsiteY111" fmla="*/ 12700 h 2680281"/>
              <a:gd name="connsiteX112" fmla="*/ 3562350 w 4108578"/>
              <a:gd name="connsiteY112" fmla="*/ 0 h 2680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4108578" h="2680281">
                <a:moveTo>
                  <a:pt x="0" y="2222500"/>
                </a:moveTo>
                <a:cubicBezTo>
                  <a:pt x="10512" y="2226004"/>
                  <a:pt x="34483" y="2234536"/>
                  <a:pt x="44450" y="2235200"/>
                </a:cubicBezTo>
                <a:cubicBezTo>
                  <a:pt x="99402" y="2238863"/>
                  <a:pt x="154533" y="2239049"/>
                  <a:pt x="209550" y="2241550"/>
                </a:cubicBezTo>
                <a:cubicBezTo>
                  <a:pt x="286064" y="2245028"/>
                  <a:pt x="343780" y="2249229"/>
                  <a:pt x="419100" y="2254250"/>
                </a:cubicBezTo>
                <a:cubicBezTo>
                  <a:pt x="461183" y="2268278"/>
                  <a:pt x="428503" y="2259000"/>
                  <a:pt x="508000" y="2266950"/>
                </a:cubicBezTo>
                <a:cubicBezTo>
                  <a:pt x="527072" y="2268857"/>
                  <a:pt x="546151" y="2270767"/>
                  <a:pt x="565150" y="2273300"/>
                </a:cubicBezTo>
                <a:cubicBezTo>
                  <a:pt x="577912" y="2275002"/>
                  <a:pt x="590446" y="2278302"/>
                  <a:pt x="603250" y="2279650"/>
                </a:cubicBezTo>
                <a:cubicBezTo>
                  <a:pt x="630696" y="2282539"/>
                  <a:pt x="658283" y="2283883"/>
                  <a:pt x="685800" y="2286000"/>
                </a:cubicBezTo>
                <a:cubicBezTo>
                  <a:pt x="707463" y="2296831"/>
                  <a:pt x="717186" y="2304477"/>
                  <a:pt x="742950" y="2305050"/>
                </a:cubicBezTo>
                <a:cubicBezTo>
                  <a:pt x="922835" y="2309047"/>
                  <a:pt x="1102783" y="2309283"/>
                  <a:pt x="1282700" y="2311400"/>
                </a:cubicBezTo>
                <a:cubicBezTo>
                  <a:pt x="1367982" y="2339827"/>
                  <a:pt x="1275383" y="2310982"/>
                  <a:pt x="1504950" y="2324100"/>
                </a:cubicBezTo>
                <a:cubicBezTo>
                  <a:pt x="1511633" y="2324482"/>
                  <a:pt x="1517436" y="2329137"/>
                  <a:pt x="1524000" y="2330450"/>
                </a:cubicBezTo>
                <a:cubicBezTo>
                  <a:pt x="1538676" y="2333385"/>
                  <a:pt x="1553510" y="2335895"/>
                  <a:pt x="1568450" y="2336800"/>
                </a:cubicBezTo>
                <a:cubicBezTo>
                  <a:pt x="1602944" y="2338891"/>
                  <a:pt x="1892610" y="2348635"/>
                  <a:pt x="1917700" y="2349500"/>
                </a:cubicBezTo>
                <a:cubicBezTo>
                  <a:pt x="1926167" y="2351617"/>
                  <a:pt x="1934709" y="2353452"/>
                  <a:pt x="1943100" y="2355850"/>
                </a:cubicBezTo>
                <a:cubicBezTo>
                  <a:pt x="1949536" y="2357689"/>
                  <a:pt x="1955458" y="2362056"/>
                  <a:pt x="1962150" y="2362200"/>
                </a:cubicBezTo>
                <a:cubicBezTo>
                  <a:pt x="2152618" y="2366296"/>
                  <a:pt x="2343150" y="2366433"/>
                  <a:pt x="2533650" y="2368550"/>
                </a:cubicBezTo>
                <a:lnTo>
                  <a:pt x="2597150" y="2374900"/>
                </a:lnTo>
                <a:cubicBezTo>
                  <a:pt x="2614111" y="2376785"/>
                  <a:pt x="2633032" y="2372962"/>
                  <a:pt x="2647950" y="2381250"/>
                </a:cubicBezTo>
                <a:cubicBezTo>
                  <a:pt x="2655579" y="2385488"/>
                  <a:pt x="2651792" y="2398291"/>
                  <a:pt x="2654300" y="2406650"/>
                </a:cubicBezTo>
                <a:cubicBezTo>
                  <a:pt x="2667524" y="2450731"/>
                  <a:pt x="2656938" y="2438042"/>
                  <a:pt x="2686050" y="2457450"/>
                </a:cubicBezTo>
                <a:cubicBezTo>
                  <a:pt x="2688167" y="2463800"/>
                  <a:pt x="2688219" y="2471273"/>
                  <a:pt x="2692400" y="2476500"/>
                </a:cubicBezTo>
                <a:cubicBezTo>
                  <a:pt x="2697168" y="2482459"/>
                  <a:pt x="2709206" y="2481906"/>
                  <a:pt x="2711450" y="2489200"/>
                </a:cubicBezTo>
                <a:cubicBezTo>
                  <a:pt x="2718326" y="2511545"/>
                  <a:pt x="2712901" y="2536190"/>
                  <a:pt x="2717800" y="2559050"/>
                </a:cubicBezTo>
                <a:cubicBezTo>
                  <a:pt x="2719399" y="2566512"/>
                  <a:pt x="2727400" y="2571126"/>
                  <a:pt x="2730500" y="2578100"/>
                </a:cubicBezTo>
                <a:cubicBezTo>
                  <a:pt x="2735937" y="2590333"/>
                  <a:pt x="2740999" y="2602995"/>
                  <a:pt x="2743200" y="2616200"/>
                </a:cubicBezTo>
                <a:cubicBezTo>
                  <a:pt x="2745317" y="2628900"/>
                  <a:pt x="2743792" y="2642784"/>
                  <a:pt x="2749550" y="2654300"/>
                </a:cubicBezTo>
                <a:cubicBezTo>
                  <a:pt x="2752963" y="2661126"/>
                  <a:pt x="2761428" y="2664392"/>
                  <a:pt x="2768600" y="2667000"/>
                </a:cubicBezTo>
                <a:cubicBezTo>
                  <a:pt x="2785004" y="2672965"/>
                  <a:pt x="2819400" y="2679700"/>
                  <a:pt x="2819400" y="2679700"/>
                </a:cubicBezTo>
                <a:cubicBezTo>
                  <a:pt x="2836333" y="2677583"/>
                  <a:pt x="2854606" y="2680281"/>
                  <a:pt x="2870200" y="2673350"/>
                </a:cubicBezTo>
                <a:cubicBezTo>
                  <a:pt x="2876317" y="2670632"/>
                  <a:pt x="2874711" y="2660736"/>
                  <a:pt x="2876550" y="2654300"/>
                </a:cubicBezTo>
                <a:cubicBezTo>
                  <a:pt x="2877057" y="2652525"/>
                  <a:pt x="2885867" y="2614079"/>
                  <a:pt x="2889250" y="2609850"/>
                </a:cubicBezTo>
                <a:cubicBezTo>
                  <a:pt x="2894018" y="2603891"/>
                  <a:pt x="2902437" y="2602036"/>
                  <a:pt x="2908300" y="2597150"/>
                </a:cubicBezTo>
                <a:cubicBezTo>
                  <a:pt x="2915199" y="2591401"/>
                  <a:pt x="2921000" y="2584450"/>
                  <a:pt x="2927350" y="2578100"/>
                </a:cubicBezTo>
                <a:cubicBezTo>
                  <a:pt x="2925233" y="2482850"/>
                  <a:pt x="2921000" y="2387624"/>
                  <a:pt x="2921000" y="2292350"/>
                </a:cubicBezTo>
                <a:cubicBezTo>
                  <a:pt x="2921000" y="2262641"/>
                  <a:pt x="2923879" y="2232955"/>
                  <a:pt x="2927350" y="2203450"/>
                </a:cubicBezTo>
                <a:cubicBezTo>
                  <a:pt x="2928132" y="2196802"/>
                  <a:pt x="2929519" y="2189627"/>
                  <a:pt x="2933700" y="2184400"/>
                </a:cubicBezTo>
                <a:cubicBezTo>
                  <a:pt x="2938468" y="2178441"/>
                  <a:pt x="2945604" y="2174380"/>
                  <a:pt x="2952750" y="2171700"/>
                </a:cubicBezTo>
                <a:cubicBezTo>
                  <a:pt x="2962856" y="2167910"/>
                  <a:pt x="2973917" y="2167467"/>
                  <a:pt x="2984500" y="2165350"/>
                </a:cubicBezTo>
                <a:cubicBezTo>
                  <a:pt x="3031798" y="2133818"/>
                  <a:pt x="2973707" y="2174344"/>
                  <a:pt x="3022600" y="2133600"/>
                </a:cubicBezTo>
                <a:cubicBezTo>
                  <a:pt x="3028463" y="2128714"/>
                  <a:pt x="3035300" y="2125133"/>
                  <a:pt x="3041650" y="2120900"/>
                </a:cubicBezTo>
                <a:cubicBezTo>
                  <a:pt x="3057763" y="2124928"/>
                  <a:pt x="3103258" y="2137158"/>
                  <a:pt x="3124200" y="2139950"/>
                </a:cubicBezTo>
                <a:cubicBezTo>
                  <a:pt x="3181671" y="2147613"/>
                  <a:pt x="3181362" y="2143416"/>
                  <a:pt x="3232150" y="2152650"/>
                </a:cubicBezTo>
                <a:cubicBezTo>
                  <a:pt x="3275702" y="2160568"/>
                  <a:pt x="3240329" y="2156282"/>
                  <a:pt x="3276600" y="2165350"/>
                </a:cubicBezTo>
                <a:cubicBezTo>
                  <a:pt x="3291091" y="2168973"/>
                  <a:pt x="3312885" y="2170792"/>
                  <a:pt x="3327400" y="2178050"/>
                </a:cubicBezTo>
                <a:cubicBezTo>
                  <a:pt x="3334226" y="2181463"/>
                  <a:pt x="3339624" y="2187337"/>
                  <a:pt x="3346450" y="2190750"/>
                </a:cubicBezTo>
                <a:cubicBezTo>
                  <a:pt x="3399030" y="2217040"/>
                  <a:pt x="3329955" y="2173404"/>
                  <a:pt x="3384550" y="2209800"/>
                </a:cubicBezTo>
                <a:cubicBezTo>
                  <a:pt x="3388783" y="2216150"/>
                  <a:pt x="3390778" y="2224805"/>
                  <a:pt x="3397250" y="2228850"/>
                </a:cubicBezTo>
                <a:cubicBezTo>
                  <a:pt x="3408602" y="2235945"/>
                  <a:pt x="3435350" y="2241550"/>
                  <a:pt x="3435350" y="2241550"/>
                </a:cubicBezTo>
                <a:cubicBezTo>
                  <a:pt x="3463349" y="2239217"/>
                  <a:pt x="3517900" y="2258179"/>
                  <a:pt x="3517900" y="2216150"/>
                </a:cubicBezTo>
                <a:cubicBezTo>
                  <a:pt x="3517900" y="2203275"/>
                  <a:pt x="3513667" y="2190750"/>
                  <a:pt x="3511550" y="2178050"/>
                </a:cubicBezTo>
                <a:cubicBezTo>
                  <a:pt x="3513667" y="2137833"/>
                  <a:pt x="3510365" y="2096961"/>
                  <a:pt x="3517900" y="2057400"/>
                </a:cubicBezTo>
                <a:cubicBezTo>
                  <a:pt x="3519328" y="2049903"/>
                  <a:pt x="3532182" y="2050659"/>
                  <a:pt x="3536950" y="2044700"/>
                </a:cubicBezTo>
                <a:cubicBezTo>
                  <a:pt x="3541131" y="2039473"/>
                  <a:pt x="3541183" y="2032000"/>
                  <a:pt x="3543300" y="2025650"/>
                </a:cubicBezTo>
                <a:cubicBezTo>
                  <a:pt x="3539067" y="2000250"/>
                  <a:pt x="3542116" y="1972482"/>
                  <a:pt x="3530600" y="1949450"/>
                </a:cubicBezTo>
                <a:cubicBezTo>
                  <a:pt x="3523774" y="1935798"/>
                  <a:pt x="3492500" y="1924050"/>
                  <a:pt x="3492500" y="1924050"/>
                </a:cubicBezTo>
                <a:cubicBezTo>
                  <a:pt x="3500967" y="1911350"/>
                  <a:pt x="3503420" y="1890777"/>
                  <a:pt x="3517900" y="1885950"/>
                </a:cubicBezTo>
                <a:lnTo>
                  <a:pt x="3556000" y="1873250"/>
                </a:lnTo>
                <a:cubicBezTo>
                  <a:pt x="3572531" y="1823656"/>
                  <a:pt x="3552006" y="1890081"/>
                  <a:pt x="3568700" y="1784350"/>
                </a:cubicBezTo>
                <a:cubicBezTo>
                  <a:pt x="3571422" y="1767109"/>
                  <a:pt x="3571718" y="1748073"/>
                  <a:pt x="3581400" y="1733550"/>
                </a:cubicBezTo>
                <a:cubicBezTo>
                  <a:pt x="3585633" y="1727200"/>
                  <a:pt x="3589214" y="1720363"/>
                  <a:pt x="3594100" y="1714500"/>
                </a:cubicBezTo>
                <a:cubicBezTo>
                  <a:pt x="3609379" y="1696165"/>
                  <a:pt x="3613469" y="1695237"/>
                  <a:pt x="3632200" y="1682750"/>
                </a:cubicBezTo>
                <a:cubicBezTo>
                  <a:pt x="3662441" y="1637388"/>
                  <a:pt x="3653898" y="1659458"/>
                  <a:pt x="3663950" y="1619250"/>
                </a:cubicBezTo>
                <a:cubicBezTo>
                  <a:pt x="3666067" y="1555750"/>
                  <a:pt x="3666456" y="1492169"/>
                  <a:pt x="3670300" y="1428750"/>
                </a:cubicBezTo>
                <a:cubicBezTo>
                  <a:pt x="3670705" y="1422069"/>
                  <a:pt x="3672937" y="1415269"/>
                  <a:pt x="3676650" y="1409700"/>
                </a:cubicBezTo>
                <a:cubicBezTo>
                  <a:pt x="3686429" y="1395032"/>
                  <a:pt x="3700693" y="1387321"/>
                  <a:pt x="3714750" y="1377950"/>
                </a:cubicBezTo>
                <a:cubicBezTo>
                  <a:pt x="3751146" y="1323355"/>
                  <a:pt x="3707510" y="1392430"/>
                  <a:pt x="3733800" y="1339850"/>
                </a:cubicBezTo>
                <a:cubicBezTo>
                  <a:pt x="3737213" y="1333024"/>
                  <a:pt x="3743087" y="1327626"/>
                  <a:pt x="3746500" y="1320800"/>
                </a:cubicBezTo>
                <a:cubicBezTo>
                  <a:pt x="3756829" y="1300142"/>
                  <a:pt x="3747352" y="1300898"/>
                  <a:pt x="3765550" y="1282700"/>
                </a:cubicBezTo>
                <a:cubicBezTo>
                  <a:pt x="3770946" y="1277304"/>
                  <a:pt x="3778250" y="1274233"/>
                  <a:pt x="3784600" y="1270000"/>
                </a:cubicBezTo>
                <a:cubicBezTo>
                  <a:pt x="3808216" y="1234576"/>
                  <a:pt x="3793110" y="1263387"/>
                  <a:pt x="3803650" y="1200150"/>
                </a:cubicBezTo>
                <a:cubicBezTo>
                  <a:pt x="3805085" y="1191542"/>
                  <a:pt x="3808565" y="1183358"/>
                  <a:pt x="3810000" y="1174750"/>
                </a:cubicBezTo>
                <a:cubicBezTo>
                  <a:pt x="3812805" y="1157917"/>
                  <a:pt x="3814233" y="1140883"/>
                  <a:pt x="3816350" y="1123950"/>
                </a:cubicBezTo>
                <a:cubicBezTo>
                  <a:pt x="3799552" y="1056759"/>
                  <a:pt x="3822359" y="1135882"/>
                  <a:pt x="3797300" y="1079500"/>
                </a:cubicBezTo>
                <a:cubicBezTo>
                  <a:pt x="3791863" y="1067267"/>
                  <a:pt x="3784600" y="1041400"/>
                  <a:pt x="3784600" y="1041400"/>
                </a:cubicBezTo>
                <a:cubicBezTo>
                  <a:pt x="3788833" y="1035050"/>
                  <a:pt x="3791904" y="1027746"/>
                  <a:pt x="3797300" y="1022350"/>
                </a:cubicBezTo>
                <a:cubicBezTo>
                  <a:pt x="3806275" y="1013375"/>
                  <a:pt x="3831789" y="1001930"/>
                  <a:pt x="3841750" y="996950"/>
                </a:cubicBezTo>
                <a:lnTo>
                  <a:pt x="3892550" y="920750"/>
                </a:lnTo>
                <a:cubicBezTo>
                  <a:pt x="3896783" y="914400"/>
                  <a:pt x="3898010" y="904113"/>
                  <a:pt x="3905250" y="901700"/>
                </a:cubicBezTo>
                <a:lnTo>
                  <a:pt x="3943350" y="889000"/>
                </a:lnTo>
                <a:lnTo>
                  <a:pt x="3962400" y="882650"/>
                </a:lnTo>
                <a:cubicBezTo>
                  <a:pt x="3966633" y="876300"/>
                  <a:pt x="3972000" y="870574"/>
                  <a:pt x="3975100" y="863600"/>
                </a:cubicBezTo>
                <a:cubicBezTo>
                  <a:pt x="3980537" y="851367"/>
                  <a:pt x="3983567" y="838200"/>
                  <a:pt x="3987800" y="825500"/>
                </a:cubicBezTo>
                <a:cubicBezTo>
                  <a:pt x="3989917" y="819150"/>
                  <a:pt x="3990437" y="812019"/>
                  <a:pt x="3994150" y="806450"/>
                </a:cubicBezTo>
                <a:lnTo>
                  <a:pt x="4006850" y="787400"/>
                </a:lnTo>
                <a:cubicBezTo>
                  <a:pt x="4008967" y="778933"/>
                  <a:pt x="4008359" y="769262"/>
                  <a:pt x="4013200" y="762000"/>
                </a:cubicBezTo>
                <a:cubicBezTo>
                  <a:pt x="4027199" y="741001"/>
                  <a:pt x="4077404" y="744283"/>
                  <a:pt x="4089400" y="742950"/>
                </a:cubicBezTo>
                <a:cubicBezTo>
                  <a:pt x="4091517" y="736600"/>
                  <a:pt x="4092757" y="729887"/>
                  <a:pt x="4095750" y="723900"/>
                </a:cubicBezTo>
                <a:cubicBezTo>
                  <a:pt x="4099163" y="717074"/>
                  <a:pt x="4107503" y="712423"/>
                  <a:pt x="4108450" y="704850"/>
                </a:cubicBezTo>
                <a:cubicBezTo>
                  <a:pt x="4108578" y="703824"/>
                  <a:pt x="4100681" y="660214"/>
                  <a:pt x="4095750" y="654050"/>
                </a:cubicBezTo>
                <a:cubicBezTo>
                  <a:pt x="4090982" y="648091"/>
                  <a:pt x="4082563" y="646236"/>
                  <a:pt x="4076700" y="641350"/>
                </a:cubicBezTo>
                <a:cubicBezTo>
                  <a:pt x="4069801" y="635601"/>
                  <a:pt x="4064549" y="628049"/>
                  <a:pt x="4057650" y="622300"/>
                </a:cubicBezTo>
                <a:cubicBezTo>
                  <a:pt x="4041237" y="608623"/>
                  <a:pt x="4038643" y="609614"/>
                  <a:pt x="4019550" y="603250"/>
                </a:cubicBezTo>
                <a:cubicBezTo>
                  <a:pt x="4013200" y="596900"/>
                  <a:pt x="4008706" y="587847"/>
                  <a:pt x="4000500" y="584200"/>
                </a:cubicBezTo>
                <a:cubicBezTo>
                  <a:pt x="3957650" y="565156"/>
                  <a:pt x="3965823" y="592832"/>
                  <a:pt x="3924300" y="565150"/>
                </a:cubicBezTo>
                <a:cubicBezTo>
                  <a:pt x="3911600" y="556683"/>
                  <a:pt x="3896993" y="550543"/>
                  <a:pt x="3886200" y="539750"/>
                </a:cubicBezTo>
                <a:cubicBezTo>
                  <a:pt x="3869763" y="523313"/>
                  <a:pt x="3849345" y="505386"/>
                  <a:pt x="3841750" y="482600"/>
                </a:cubicBezTo>
                <a:lnTo>
                  <a:pt x="3835400" y="463550"/>
                </a:lnTo>
                <a:cubicBezTo>
                  <a:pt x="3833283" y="389467"/>
                  <a:pt x="3832945" y="315311"/>
                  <a:pt x="3829050" y="241300"/>
                </a:cubicBezTo>
                <a:cubicBezTo>
                  <a:pt x="3828698" y="234616"/>
                  <a:pt x="3827433" y="226983"/>
                  <a:pt x="3822700" y="222250"/>
                </a:cubicBezTo>
                <a:cubicBezTo>
                  <a:pt x="3816007" y="215557"/>
                  <a:pt x="3805767" y="213783"/>
                  <a:pt x="3797300" y="209550"/>
                </a:cubicBezTo>
                <a:cubicBezTo>
                  <a:pt x="3793067" y="203200"/>
                  <a:pt x="3790559" y="195268"/>
                  <a:pt x="3784600" y="190500"/>
                </a:cubicBezTo>
                <a:cubicBezTo>
                  <a:pt x="3779373" y="186319"/>
                  <a:pt x="3771537" y="187143"/>
                  <a:pt x="3765550" y="184150"/>
                </a:cubicBezTo>
                <a:cubicBezTo>
                  <a:pt x="3758724" y="180737"/>
                  <a:pt x="3752850" y="175683"/>
                  <a:pt x="3746500" y="171450"/>
                </a:cubicBezTo>
                <a:cubicBezTo>
                  <a:pt x="3742267" y="165100"/>
                  <a:pt x="3738686" y="158263"/>
                  <a:pt x="3733800" y="152400"/>
                </a:cubicBezTo>
                <a:cubicBezTo>
                  <a:pt x="3728051" y="145501"/>
                  <a:pt x="3719731" y="140822"/>
                  <a:pt x="3714750" y="133350"/>
                </a:cubicBezTo>
                <a:cubicBezTo>
                  <a:pt x="3711037" y="127781"/>
                  <a:pt x="3712113" y="119869"/>
                  <a:pt x="3708400" y="114300"/>
                </a:cubicBezTo>
                <a:cubicBezTo>
                  <a:pt x="3698621" y="99632"/>
                  <a:pt x="3684357" y="91921"/>
                  <a:pt x="3670300" y="82550"/>
                </a:cubicBezTo>
                <a:cubicBezTo>
                  <a:pt x="3657938" y="45464"/>
                  <a:pt x="3673623" y="79523"/>
                  <a:pt x="3644900" y="50800"/>
                </a:cubicBezTo>
                <a:cubicBezTo>
                  <a:pt x="3639504" y="45404"/>
                  <a:pt x="3638672" y="35795"/>
                  <a:pt x="3632200" y="31750"/>
                </a:cubicBezTo>
                <a:cubicBezTo>
                  <a:pt x="3620848" y="24655"/>
                  <a:pt x="3606800" y="23283"/>
                  <a:pt x="3594100" y="19050"/>
                </a:cubicBezTo>
                <a:cubicBezTo>
                  <a:pt x="3587750" y="16933"/>
                  <a:pt x="3579783" y="17433"/>
                  <a:pt x="3575050" y="12700"/>
                </a:cubicBezTo>
                <a:lnTo>
                  <a:pt x="356235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5" name="Freeform 84"/>
          <p:cNvSpPr/>
          <p:nvPr/>
        </p:nvSpPr>
        <p:spPr bwMode="auto">
          <a:xfrm>
            <a:off x="263120" y="1035050"/>
            <a:ext cx="4239030" cy="2876550"/>
          </a:xfrm>
          <a:custGeom>
            <a:avLst/>
            <a:gdLst>
              <a:gd name="connsiteX0" fmla="*/ 4239030 w 4239030"/>
              <a:gd name="connsiteY0" fmla="*/ 2876550 h 2876550"/>
              <a:gd name="connsiteX1" fmla="*/ 4219980 w 4239030"/>
              <a:gd name="connsiteY1" fmla="*/ 2863850 h 2876550"/>
              <a:gd name="connsiteX2" fmla="*/ 4194580 w 4239030"/>
              <a:gd name="connsiteY2" fmla="*/ 2825750 h 2876550"/>
              <a:gd name="connsiteX3" fmla="*/ 4188230 w 4239030"/>
              <a:gd name="connsiteY3" fmla="*/ 2730500 h 2876550"/>
              <a:gd name="connsiteX4" fmla="*/ 4181880 w 4239030"/>
              <a:gd name="connsiteY4" fmla="*/ 2711450 h 2876550"/>
              <a:gd name="connsiteX5" fmla="*/ 4169180 w 4239030"/>
              <a:gd name="connsiteY5" fmla="*/ 2647950 h 2876550"/>
              <a:gd name="connsiteX6" fmla="*/ 4162830 w 4239030"/>
              <a:gd name="connsiteY6" fmla="*/ 2571750 h 2876550"/>
              <a:gd name="connsiteX7" fmla="*/ 4112030 w 4239030"/>
              <a:gd name="connsiteY7" fmla="*/ 2508250 h 2876550"/>
              <a:gd name="connsiteX8" fmla="*/ 4092980 w 4239030"/>
              <a:gd name="connsiteY8" fmla="*/ 2495550 h 2876550"/>
              <a:gd name="connsiteX9" fmla="*/ 4073930 w 4239030"/>
              <a:gd name="connsiteY9" fmla="*/ 2419350 h 2876550"/>
              <a:gd name="connsiteX10" fmla="*/ 4080280 w 4239030"/>
              <a:gd name="connsiteY10" fmla="*/ 2400300 h 2876550"/>
              <a:gd name="connsiteX11" fmla="*/ 4073930 w 4239030"/>
              <a:gd name="connsiteY11" fmla="*/ 2374900 h 2876550"/>
              <a:gd name="connsiteX12" fmla="*/ 4048530 w 4239030"/>
              <a:gd name="connsiteY12" fmla="*/ 2362200 h 2876550"/>
              <a:gd name="connsiteX13" fmla="*/ 4029480 w 4239030"/>
              <a:gd name="connsiteY13" fmla="*/ 2343150 h 2876550"/>
              <a:gd name="connsiteX14" fmla="*/ 4010430 w 4239030"/>
              <a:gd name="connsiteY14" fmla="*/ 2336800 h 2876550"/>
              <a:gd name="connsiteX15" fmla="*/ 3991380 w 4239030"/>
              <a:gd name="connsiteY15" fmla="*/ 2324100 h 2876550"/>
              <a:gd name="connsiteX16" fmla="*/ 3978680 w 4239030"/>
              <a:gd name="connsiteY16" fmla="*/ 2286000 h 2876550"/>
              <a:gd name="connsiteX17" fmla="*/ 3972330 w 4239030"/>
              <a:gd name="connsiteY17" fmla="*/ 2266950 h 2876550"/>
              <a:gd name="connsiteX18" fmla="*/ 3946930 w 4239030"/>
              <a:gd name="connsiteY18" fmla="*/ 2228850 h 2876550"/>
              <a:gd name="connsiteX19" fmla="*/ 3908830 w 4239030"/>
              <a:gd name="connsiteY19" fmla="*/ 2216150 h 2876550"/>
              <a:gd name="connsiteX20" fmla="*/ 3889780 w 4239030"/>
              <a:gd name="connsiteY20" fmla="*/ 2209800 h 2876550"/>
              <a:gd name="connsiteX21" fmla="*/ 3851680 w 4239030"/>
              <a:gd name="connsiteY21" fmla="*/ 2184400 h 2876550"/>
              <a:gd name="connsiteX22" fmla="*/ 3826280 w 4239030"/>
              <a:gd name="connsiteY22" fmla="*/ 2152650 h 2876550"/>
              <a:gd name="connsiteX23" fmla="*/ 3807230 w 4239030"/>
              <a:gd name="connsiteY23" fmla="*/ 2133600 h 2876550"/>
              <a:gd name="connsiteX24" fmla="*/ 3788180 w 4239030"/>
              <a:gd name="connsiteY24" fmla="*/ 2127250 h 2876550"/>
              <a:gd name="connsiteX25" fmla="*/ 3724680 w 4239030"/>
              <a:gd name="connsiteY25" fmla="*/ 2120900 h 2876550"/>
              <a:gd name="connsiteX26" fmla="*/ 3699280 w 4239030"/>
              <a:gd name="connsiteY26" fmla="*/ 2025650 h 2876550"/>
              <a:gd name="connsiteX27" fmla="*/ 3686580 w 4239030"/>
              <a:gd name="connsiteY27" fmla="*/ 1987550 h 2876550"/>
              <a:gd name="connsiteX28" fmla="*/ 3680230 w 4239030"/>
              <a:gd name="connsiteY28" fmla="*/ 1968500 h 2876550"/>
              <a:gd name="connsiteX29" fmla="*/ 3616730 w 4239030"/>
              <a:gd name="connsiteY29" fmla="*/ 1955800 h 2876550"/>
              <a:gd name="connsiteX30" fmla="*/ 3610380 w 4239030"/>
              <a:gd name="connsiteY30" fmla="*/ 1936750 h 2876550"/>
              <a:gd name="connsiteX31" fmla="*/ 3591330 w 4239030"/>
              <a:gd name="connsiteY31" fmla="*/ 1771650 h 2876550"/>
              <a:gd name="connsiteX32" fmla="*/ 3534180 w 4239030"/>
              <a:gd name="connsiteY32" fmla="*/ 1714500 h 2876550"/>
              <a:gd name="connsiteX33" fmla="*/ 3515130 w 4239030"/>
              <a:gd name="connsiteY33" fmla="*/ 1695450 h 2876550"/>
              <a:gd name="connsiteX34" fmla="*/ 3496080 w 4239030"/>
              <a:gd name="connsiteY34" fmla="*/ 1682750 h 2876550"/>
              <a:gd name="connsiteX35" fmla="*/ 3477030 w 4239030"/>
              <a:gd name="connsiteY35" fmla="*/ 1663700 h 2876550"/>
              <a:gd name="connsiteX36" fmla="*/ 3451630 w 4239030"/>
              <a:gd name="connsiteY36" fmla="*/ 1657350 h 2876550"/>
              <a:gd name="connsiteX37" fmla="*/ 3432580 w 4239030"/>
              <a:gd name="connsiteY37" fmla="*/ 1651000 h 2876550"/>
              <a:gd name="connsiteX38" fmla="*/ 3394480 w 4239030"/>
              <a:gd name="connsiteY38" fmla="*/ 1625600 h 2876550"/>
              <a:gd name="connsiteX39" fmla="*/ 3356380 w 4239030"/>
              <a:gd name="connsiteY39" fmla="*/ 1593850 h 2876550"/>
              <a:gd name="connsiteX40" fmla="*/ 3343680 w 4239030"/>
              <a:gd name="connsiteY40" fmla="*/ 1574800 h 2876550"/>
              <a:gd name="connsiteX41" fmla="*/ 3324630 w 4239030"/>
              <a:gd name="connsiteY41" fmla="*/ 1562100 h 2876550"/>
              <a:gd name="connsiteX42" fmla="*/ 3318280 w 4239030"/>
              <a:gd name="connsiteY42" fmla="*/ 1479550 h 2876550"/>
              <a:gd name="connsiteX43" fmla="*/ 3311930 w 4239030"/>
              <a:gd name="connsiteY43" fmla="*/ 1460500 h 2876550"/>
              <a:gd name="connsiteX44" fmla="*/ 3273830 w 4239030"/>
              <a:gd name="connsiteY44" fmla="*/ 1428750 h 2876550"/>
              <a:gd name="connsiteX45" fmla="*/ 3254780 w 4239030"/>
              <a:gd name="connsiteY45" fmla="*/ 1409700 h 2876550"/>
              <a:gd name="connsiteX46" fmla="*/ 3216680 w 4239030"/>
              <a:gd name="connsiteY46" fmla="*/ 1384300 h 2876550"/>
              <a:gd name="connsiteX47" fmla="*/ 3178580 w 4239030"/>
              <a:gd name="connsiteY47" fmla="*/ 1352550 h 2876550"/>
              <a:gd name="connsiteX48" fmla="*/ 3159530 w 4239030"/>
              <a:gd name="connsiteY48" fmla="*/ 1333500 h 2876550"/>
              <a:gd name="connsiteX49" fmla="*/ 3121430 w 4239030"/>
              <a:gd name="connsiteY49" fmla="*/ 1308100 h 2876550"/>
              <a:gd name="connsiteX50" fmla="*/ 3102380 w 4239030"/>
              <a:gd name="connsiteY50" fmla="*/ 1289050 h 2876550"/>
              <a:gd name="connsiteX51" fmla="*/ 3089680 w 4239030"/>
              <a:gd name="connsiteY51" fmla="*/ 1270000 h 2876550"/>
              <a:gd name="connsiteX52" fmla="*/ 3070630 w 4239030"/>
              <a:gd name="connsiteY52" fmla="*/ 1263650 h 2876550"/>
              <a:gd name="connsiteX53" fmla="*/ 3045230 w 4239030"/>
              <a:gd name="connsiteY53" fmla="*/ 1250950 h 2876550"/>
              <a:gd name="connsiteX54" fmla="*/ 3013480 w 4239030"/>
              <a:gd name="connsiteY54" fmla="*/ 1212850 h 2876550"/>
              <a:gd name="connsiteX55" fmla="*/ 2994430 w 4239030"/>
              <a:gd name="connsiteY55" fmla="*/ 1168400 h 2876550"/>
              <a:gd name="connsiteX56" fmla="*/ 2988080 w 4239030"/>
              <a:gd name="connsiteY56" fmla="*/ 1149350 h 2876550"/>
              <a:gd name="connsiteX57" fmla="*/ 2962680 w 4239030"/>
              <a:gd name="connsiteY57" fmla="*/ 1136650 h 2876550"/>
              <a:gd name="connsiteX58" fmla="*/ 2949980 w 4239030"/>
              <a:gd name="connsiteY58" fmla="*/ 1098550 h 2876550"/>
              <a:gd name="connsiteX59" fmla="*/ 2930930 w 4239030"/>
              <a:gd name="connsiteY59" fmla="*/ 1060450 h 2876550"/>
              <a:gd name="connsiteX60" fmla="*/ 2911880 w 4239030"/>
              <a:gd name="connsiteY60" fmla="*/ 1041400 h 2876550"/>
              <a:gd name="connsiteX61" fmla="*/ 2892830 w 4239030"/>
              <a:gd name="connsiteY61" fmla="*/ 1028700 h 2876550"/>
              <a:gd name="connsiteX62" fmla="*/ 2861080 w 4239030"/>
              <a:gd name="connsiteY62" fmla="*/ 971550 h 2876550"/>
              <a:gd name="connsiteX63" fmla="*/ 2854730 w 4239030"/>
              <a:gd name="connsiteY63" fmla="*/ 933450 h 2876550"/>
              <a:gd name="connsiteX64" fmla="*/ 2829330 w 4239030"/>
              <a:gd name="connsiteY64" fmla="*/ 895350 h 2876550"/>
              <a:gd name="connsiteX65" fmla="*/ 2791230 w 4239030"/>
              <a:gd name="connsiteY65" fmla="*/ 876300 h 2876550"/>
              <a:gd name="connsiteX66" fmla="*/ 2784880 w 4239030"/>
              <a:gd name="connsiteY66" fmla="*/ 831850 h 2876550"/>
              <a:gd name="connsiteX67" fmla="*/ 2772180 w 4239030"/>
              <a:gd name="connsiteY67" fmla="*/ 749300 h 2876550"/>
              <a:gd name="connsiteX68" fmla="*/ 2740430 w 4239030"/>
              <a:gd name="connsiteY68" fmla="*/ 711200 h 2876550"/>
              <a:gd name="connsiteX69" fmla="*/ 2721380 w 4239030"/>
              <a:gd name="connsiteY69" fmla="*/ 698500 h 2876550"/>
              <a:gd name="connsiteX70" fmla="*/ 2715030 w 4239030"/>
              <a:gd name="connsiteY70" fmla="*/ 635000 h 2876550"/>
              <a:gd name="connsiteX71" fmla="*/ 2695980 w 4239030"/>
              <a:gd name="connsiteY71" fmla="*/ 622300 h 2876550"/>
              <a:gd name="connsiteX72" fmla="*/ 2632480 w 4239030"/>
              <a:gd name="connsiteY72" fmla="*/ 615950 h 2876550"/>
              <a:gd name="connsiteX73" fmla="*/ 2613430 w 4239030"/>
              <a:gd name="connsiteY73" fmla="*/ 609600 h 2876550"/>
              <a:gd name="connsiteX74" fmla="*/ 2543580 w 4239030"/>
              <a:gd name="connsiteY74" fmla="*/ 603250 h 2876550"/>
              <a:gd name="connsiteX75" fmla="*/ 2524530 w 4239030"/>
              <a:gd name="connsiteY75" fmla="*/ 590550 h 2876550"/>
              <a:gd name="connsiteX76" fmla="*/ 2492780 w 4239030"/>
              <a:gd name="connsiteY76" fmla="*/ 584200 h 2876550"/>
              <a:gd name="connsiteX77" fmla="*/ 2473730 w 4239030"/>
              <a:gd name="connsiteY77" fmla="*/ 577850 h 2876550"/>
              <a:gd name="connsiteX78" fmla="*/ 2454680 w 4239030"/>
              <a:gd name="connsiteY78" fmla="*/ 558800 h 2876550"/>
              <a:gd name="connsiteX79" fmla="*/ 2416580 w 4239030"/>
              <a:gd name="connsiteY79" fmla="*/ 533400 h 2876550"/>
              <a:gd name="connsiteX80" fmla="*/ 2378480 w 4239030"/>
              <a:gd name="connsiteY80" fmla="*/ 501650 h 2876550"/>
              <a:gd name="connsiteX81" fmla="*/ 2353080 w 4239030"/>
              <a:gd name="connsiteY81" fmla="*/ 476250 h 2876550"/>
              <a:gd name="connsiteX82" fmla="*/ 2340380 w 4239030"/>
              <a:gd name="connsiteY82" fmla="*/ 457200 h 2876550"/>
              <a:gd name="connsiteX83" fmla="*/ 2321330 w 4239030"/>
              <a:gd name="connsiteY83" fmla="*/ 438150 h 2876550"/>
              <a:gd name="connsiteX84" fmla="*/ 2295930 w 4239030"/>
              <a:gd name="connsiteY84" fmla="*/ 400050 h 2876550"/>
              <a:gd name="connsiteX85" fmla="*/ 2283230 w 4239030"/>
              <a:gd name="connsiteY85" fmla="*/ 381000 h 2876550"/>
              <a:gd name="connsiteX86" fmla="*/ 2264180 w 4239030"/>
              <a:gd name="connsiteY86" fmla="*/ 336550 h 2876550"/>
              <a:gd name="connsiteX87" fmla="*/ 2270530 w 4239030"/>
              <a:gd name="connsiteY87" fmla="*/ 247650 h 2876550"/>
              <a:gd name="connsiteX88" fmla="*/ 2289580 w 4239030"/>
              <a:gd name="connsiteY88" fmla="*/ 234950 h 2876550"/>
              <a:gd name="connsiteX89" fmla="*/ 2321330 w 4239030"/>
              <a:gd name="connsiteY89" fmla="*/ 203200 h 2876550"/>
              <a:gd name="connsiteX90" fmla="*/ 2353080 w 4239030"/>
              <a:gd name="connsiteY90" fmla="*/ 177800 h 2876550"/>
              <a:gd name="connsiteX91" fmla="*/ 2365780 w 4239030"/>
              <a:gd name="connsiteY91" fmla="*/ 158750 h 2876550"/>
              <a:gd name="connsiteX92" fmla="*/ 2403880 w 4239030"/>
              <a:gd name="connsiteY92" fmla="*/ 146050 h 2876550"/>
              <a:gd name="connsiteX93" fmla="*/ 2422930 w 4239030"/>
              <a:gd name="connsiteY93" fmla="*/ 139700 h 2876550"/>
              <a:gd name="connsiteX94" fmla="*/ 2429280 w 4239030"/>
              <a:gd name="connsiteY94" fmla="*/ 120650 h 2876550"/>
              <a:gd name="connsiteX95" fmla="*/ 2467380 w 4239030"/>
              <a:gd name="connsiteY95" fmla="*/ 82550 h 2876550"/>
              <a:gd name="connsiteX96" fmla="*/ 2467380 w 4239030"/>
              <a:gd name="connsiteY96" fmla="*/ 19050 h 2876550"/>
              <a:gd name="connsiteX97" fmla="*/ 1870480 w 4239030"/>
              <a:gd name="connsiteY97" fmla="*/ 25400 h 2876550"/>
              <a:gd name="connsiteX98" fmla="*/ 1025930 w 4239030"/>
              <a:gd name="connsiteY98" fmla="*/ 19050 h 2876550"/>
              <a:gd name="connsiteX99" fmla="*/ 949730 w 4239030"/>
              <a:gd name="connsiteY99" fmla="*/ 6350 h 2876550"/>
              <a:gd name="connsiteX100" fmla="*/ 911630 w 4239030"/>
              <a:gd name="connsiteY100" fmla="*/ 0 h 2876550"/>
              <a:gd name="connsiteX101" fmla="*/ 22630 w 4239030"/>
              <a:gd name="connsiteY101" fmla="*/ 6350 h 2876550"/>
              <a:gd name="connsiteX102" fmla="*/ 3580 w 4239030"/>
              <a:gd name="connsiteY102" fmla="*/ 12700 h 2876550"/>
              <a:gd name="connsiteX103" fmla="*/ 16280 w 4239030"/>
              <a:gd name="connsiteY103" fmla="*/ 146050 h 2876550"/>
              <a:gd name="connsiteX104" fmla="*/ 28980 w 4239030"/>
              <a:gd name="connsiteY104" fmla="*/ 273050 h 2876550"/>
              <a:gd name="connsiteX105" fmla="*/ 41680 w 4239030"/>
              <a:gd name="connsiteY105" fmla="*/ 292100 h 2876550"/>
              <a:gd name="connsiteX106" fmla="*/ 54380 w 4239030"/>
              <a:gd name="connsiteY106" fmla="*/ 330200 h 2876550"/>
              <a:gd name="connsiteX107" fmla="*/ 60730 w 4239030"/>
              <a:gd name="connsiteY107" fmla="*/ 450850 h 2876550"/>
              <a:gd name="connsiteX108" fmla="*/ 73430 w 4239030"/>
              <a:gd name="connsiteY108" fmla="*/ 508000 h 2876550"/>
              <a:gd name="connsiteX109" fmla="*/ 86130 w 4239030"/>
              <a:gd name="connsiteY109" fmla="*/ 533400 h 2876550"/>
              <a:gd name="connsiteX110" fmla="*/ 105180 w 4239030"/>
              <a:gd name="connsiteY110" fmla="*/ 546100 h 2876550"/>
              <a:gd name="connsiteX111" fmla="*/ 111530 w 4239030"/>
              <a:gd name="connsiteY111" fmla="*/ 565150 h 2876550"/>
              <a:gd name="connsiteX112" fmla="*/ 124230 w 4239030"/>
              <a:gd name="connsiteY112" fmla="*/ 584200 h 2876550"/>
              <a:gd name="connsiteX113" fmla="*/ 149630 w 4239030"/>
              <a:gd name="connsiteY113" fmla="*/ 723900 h 2876550"/>
              <a:gd name="connsiteX114" fmla="*/ 155980 w 4239030"/>
              <a:gd name="connsiteY114" fmla="*/ 742950 h 2876550"/>
              <a:gd name="connsiteX115" fmla="*/ 162330 w 4239030"/>
              <a:gd name="connsiteY115" fmla="*/ 774700 h 2876550"/>
              <a:gd name="connsiteX116" fmla="*/ 168680 w 4239030"/>
              <a:gd name="connsiteY116" fmla="*/ 800100 h 2876550"/>
              <a:gd name="connsiteX117" fmla="*/ 162330 w 4239030"/>
              <a:gd name="connsiteY117" fmla="*/ 844550 h 2876550"/>
              <a:gd name="connsiteX118" fmla="*/ 175030 w 4239030"/>
              <a:gd name="connsiteY118" fmla="*/ 889000 h 2876550"/>
              <a:gd name="connsiteX119" fmla="*/ 168680 w 4239030"/>
              <a:gd name="connsiteY119" fmla="*/ 977900 h 2876550"/>
              <a:gd name="connsiteX120" fmla="*/ 162330 w 4239030"/>
              <a:gd name="connsiteY120" fmla="*/ 996950 h 2876550"/>
              <a:gd name="connsiteX121" fmla="*/ 155980 w 4239030"/>
              <a:gd name="connsiteY121" fmla="*/ 1123950 h 287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4239030" h="2876550">
                <a:moveTo>
                  <a:pt x="4239030" y="2876550"/>
                </a:moveTo>
                <a:cubicBezTo>
                  <a:pt x="4232680" y="2872317"/>
                  <a:pt x="4225006" y="2869593"/>
                  <a:pt x="4219980" y="2863850"/>
                </a:cubicBezTo>
                <a:cubicBezTo>
                  <a:pt x="4209929" y="2852363"/>
                  <a:pt x="4194580" y="2825750"/>
                  <a:pt x="4194580" y="2825750"/>
                </a:cubicBezTo>
                <a:cubicBezTo>
                  <a:pt x="4192463" y="2794000"/>
                  <a:pt x="4191744" y="2762126"/>
                  <a:pt x="4188230" y="2730500"/>
                </a:cubicBezTo>
                <a:cubicBezTo>
                  <a:pt x="4187491" y="2723847"/>
                  <a:pt x="4183719" y="2717886"/>
                  <a:pt x="4181880" y="2711450"/>
                </a:cubicBezTo>
                <a:cubicBezTo>
                  <a:pt x="4176147" y="2691383"/>
                  <a:pt x="4171448" y="2668363"/>
                  <a:pt x="4169180" y="2647950"/>
                </a:cubicBezTo>
                <a:cubicBezTo>
                  <a:pt x="4166365" y="2622618"/>
                  <a:pt x="4169652" y="2596308"/>
                  <a:pt x="4162830" y="2571750"/>
                </a:cubicBezTo>
                <a:cubicBezTo>
                  <a:pt x="4157723" y="2553365"/>
                  <a:pt x="4127093" y="2521161"/>
                  <a:pt x="4112030" y="2508250"/>
                </a:cubicBezTo>
                <a:cubicBezTo>
                  <a:pt x="4106236" y="2503283"/>
                  <a:pt x="4099330" y="2499783"/>
                  <a:pt x="4092980" y="2495550"/>
                </a:cubicBezTo>
                <a:cubicBezTo>
                  <a:pt x="4063064" y="2450676"/>
                  <a:pt x="4062856" y="2469184"/>
                  <a:pt x="4073930" y="2419350"/>
                </a:cubicBezTo>
                <a:cubicBezTo>
                  <a:pt x="4075382" y="2412816"/>
                  <a:pt x="4078163" y="2406650"/>
                  <a:pt x="4080280" y="2400300"/>
                </a:cubicBezTo>
                <a:cubicBezTo>
                  <a:pt x="4078163" y="2391833"/>
                  <a:pt x="4079517" y="2381604"/>
                  <a:pt x="4073930" y="2374900"/>
                </a:cubicBezTo>
                <a:cubicBezTo>
                  <a:pt x="4067870" y="2367628"/>
                  <a:pt x="4056233" y="2367702"/>
                  <a:pt x="4048530" y="2362200"/>
                </a:cubicBezTo>
                <a:cubicBezTo>
                  <a:pt x="4041222" y="2356980"/>
                  <a:pt x="4036952" y="2348131"/>
                  <a:pt x="4029480" y="2343150"/>
                </a:cubicBezTo>
                <a:cubicBezTo>
                  <a:pt x="4023911" y="2339437"/>
                  <a:pt x="4016417" y="2339793"/>
                  <a:pt x="4010430" y="2336800"/>
                </a:cubicBezTo>
                <a:cubicBezTo>
                  <a:pt x="4003604" y="2333387"/>
                  <a:pt x="3997730" y="2328333"/>
                  <a:pt x="3991380" y="2324100"/>
                </a:cubicBezTo>
                <a:lnTo>
                  <a:pt x="3978680" y="2286000"/>
                </a:lnTo>
                <a:lnTo>
                  <a:pt x="3972330" y="2266950"/>
                </a:lnTo>
                <a:cubicBezTo>
                  <a:pt x="3966363" y="2249050"/>
                  <a:pt x="3966389" y="2239660"/>
                  <a:pt x="3946930" y="2228850"/>
                </a:cubicBezTo>
                <a:cubicBezTo>
                  <a:pt x="3935228" y="2222349"/>
                  <a:pt x="3921530" y="2220383"/>
                  <a:pt x="3908830" y="2216150"/>
                </a:cubicBezTo>
                <a:cubicBezTo>
                  <a:pt x="3902480" y="2214033"/>
                  <a:pt x="3895349" y="2213513"/>
                  <a:pt x="3889780" y="2209800"/>
                </a:cubicBezTo>
                <a:lnTo>
                  <a:pt x="3851680" y="2184400"/>
                </a:lnTo>
                <a:cubicBezTo>
                  <a:pt x="3841256" y="2153127"/>
                  <a:pt x="3852793" y="2174744"/>
                  <a:pt x="3826280" y="2152650"/>
                </a:cubicBezTo>
                <a:cubicBezTo>
                  <a:pt x="3819381" y="2146901"/>
                  <a:pt x="3814702" y="2138581"/>
                  <a:pt x="3807230" y="2133600"/>
                </a:cubicBezTo>
                <a:cubicBezTo>
                  <a:pt x="3801661" y="2129887"/>
                  <a:pt x="3794796" y="2128268"/>
                  <a:pt x="3788180" y="2127250"/>
                </a:cubicBezTo>
                <a:cubicBezTo>
                  <a:pt x="3767155" y="2124015"/>
                  <a:pt x="3745847" y="2123017"/>
                  <a:pt x="3724680" y="2120900"/>
                </a:cubicBezTo>
                <a:cubicBezTo>
                  <a:pt x="3675665" y="2104562"/>
                  <a:pt x="3714012" y="2123861"/>
                  <a:pt x="3699280" y="2025650"/>
                </a:cubicBezTo>
                <a:cubicBezTo>
                  <a:pt x="3697294" y="2012411"/>
                  <a:pt x="3690813" y="2000250"/>
                  <a:pt x="3686580" y="1987550"/>
                </a:cubicBezTo>
                <a:cubicBezTo>
                  <a:pt x="3684463" y="1981200"/>
                  <a:pt x="3686794" y="1969813"/>
                  <a:pt x="3680230" y="1968500"/>
                </a:cubicBezTo>
                <a:lnTo>
                  <a:pt x="3616730" y="1955800"/>
                </a:lnTo>
                <a:cubicBezTo>
                  <a:pt x="3614613" y="1949450"/>
                  <a:pt x="3610893" y="1943424"/>
                  <a:pt x="3610380" y="1936750"/>
                </a:cubicBezTo>
                <a:cubicBezTo>
                  <a:pt x="3606083" y="1880888"/>
                  <a:pt x="3630687" y="1815926"/>
                  <a:pt x="3591330" y="1771650"/>
                </a:cubicBezTo>
                <a:lnTo>
                  <a:pt x="3534180" y="1714500"/>
                </a:lnTo>
                <a:cubicBezTo>
                  <a:pt x="3527830" y="1708150"/>
                  <a:pt x="3522602" y="1700431"/>
                  <a:pt x="3515130" y="1695450"/>
                </a:cubicBezTo>
                <a:cubicBezTo>
                  <a:pt x="3508780" y="1691217"/>
                  <a:pt x="3501943" y="1687636"/>
                  <a:pt x="3496080" y="1682750"/>
                </a:cubicBezTo>
                <a:cubicBezTo>
                  <a:pt x="3489181" y="1677001"/>
                  <a:pt x="3484827" y="1668155"/>
                  <a:pt x="3477030" y="1663700"/>
                </a:cubicBezTo>
                <a:cubicBezTo>
                  <a:pt x="3469453" y="1659370"/>
                  <a:pt x="3460021" y="1659748"/>
                  <a:pt x="3451630" y="1657350"/>
                </a:cubicBezTo>
                <a:cubicBezTo>
                  <a:pt x="3445194" y="1655511"/>
                  <a:pt x="3438431" y="1654251"/>
                  <a:pt x="3432580" y="1651000"/>
                </a:cubicBezTo>
                <a:cubicBezTo>
                  <a:pt x="3419237" y="1643587"/>
                  <a:pt x="3394480" y="1625600"/>
                  <a:pt x="3394480" y="1625600"/>
                </a:cubicBezTo>
                <a:cubicBezTo>
                  <a:pt x="3363538" y="1579188"/>
                  <a:pt x="3404719" y="1634133"/>
                  <a:pt x="3356380" y="1593850"/>
                </a:cubicBezTo>
                <a:cubicBezTo>
                  <a:pt x="3350517" y="1588964"/>
                  <a:pt x="3349076" y="1580196"/>
                  <a:pt x="3343680" y="1574800"/>
                </a:cubicBezTo>
                <a:cubicBezTo>
                  <a:pt x="3338284" y="1569404"/>
                  <a:pt x="3330980" y="1566333"/>
                  <a:pt x="3324630" y="1562100"/>
                </a:cubicBezTo>
                <a:cubicBezTo>
                  <a:pt x="3322513" y="1534583"/>
                  <a:pt x="3321703" y="1506935"/>
                  <a:pt x="3318280" y="1479550"/>
                </a:cubicBezTo>
                <a:cubicBezTo>
                  <a:pt x="3317450" y="1472908"/>
                  <a:pt x="3315643" y="1466069"/>
                  <a:pt x="3311930" y="1460500"/>
                </a:cubicBezTo>
                <a:cubicBezTo>
                  <a:pt x="3298016" y="1439629"/>
                  <a:pt x="3291401" y="1443392"/>
                  <a:pt x="3273830" y="1428750"/>
                </a:cubicBezTo>
                <a:cubicBezTo>
                  <a:pt x="3266931" y="1423001"/>
                  <a:pt x="3261869" y="1415213"/>
                  <a:pt x="3254780" y="1409700"/>
                </a:cubicBezTo>
                <a:cubicBezTo>
                  <a:pt x="3242732" y="1400329"/>
                  <a:pt x="3227473" y="1395093"/>
                  <a:pt x="3216680" y="1384300"/>
                </a:cubicBezTo>
                <a:cubicBezTo>
                  <a:pt x="3161025" y="1328645"/>
                  <a:pt x="3231624" y="1396753"/>
                  <a:pt x="3178580" y="1352550"/>
                </a:cubicBezTo>
                <a:cubicBezTo>
                  <a:pt x="3171681" y="1346801"/>
                  <a:pt x="3166619" y="1339013"/>
                  <a:pt x="3159530" y="1333500"/>
                </a:cubicBezTo>
                <a:cubicBezTo>
                  <a:pt x="3147482" y="1324129"/>
                  <a:pt x="3132223" y="1318893"/>
                  <a:pt x="3121430" y="1308100"/>
                </a:cubicBezTo>
                <a:cubicBezTo>
                  <a:pt x="3115080" y="1301750"/>
                  <a:pt x="3108129" y="1295949"/>
                  <a:pt x="3102380" y="1289050"/>
                </a:cubicBezTo>
                <a:cubicBezTo>
                  <a:pt x="3097494" y="1283187"/>
                  <a:pt x="3095639" y="1274768"/>
                  <a:pt x="3089680" y="1270000"/>
                </a:cubicBezTo>
                <a:cubicBezTo>
                  <a:pt x="3084453" y="1265819"/>
                  <a:pt x="3076782" y="1266287"/>
                  <a:pt x="3070630" y="1263650"/>
                </a:cubicBezTo>
                <a:cubicBezTo>
                  <a:pt x="3061929" y="1259921"/>
                  <a:pt x="3052933" y="1256452"/>
                  <a:pt x="3045230" y="1250950"/>
                </a:cubicBezTo>
                <a:cubicBezTo>
                  <a:pt x="3029673" y="1239838"/>
                  <a:pt x="3023607" y="1228040"/>
                  <a:pt x="3013480" y="1212850"/>
                </a:cubicBezTo>
                <a:cubicBezTo>
                  <a:pt x="3000264" y="1159987"/>
                  <a:pt x="3016356" y="1212253"/>
                  <a:pt x="2994430" y="1168400"/>
                </a:cubicBezTo>
                <a:cubicBezTo>
                  <a:pt x="2991437" y="1162413"/>
                  <a:pt x="2992813" y="1154083"/>
                  <a:pt x="2988080" y="1149350"/>
                </a:cubicBezTo>
                <a:cubicBezTo>
                  <a:pt x="2981387" y="1142657"/>
                  <a:pt x="2971147" y="1140883"/>
                  <a:pt x="2962680" y="1136650"/>
                </a:cubicBezTo>
                <a:lnTo>
                  <a:pt x="2949980" y="1098550"/>
                </a:lnTo>
                <a:cubicBezTo>
                  <a:pt x="2943616" y="1079457"/>
                  <a:pt x="2944607" y="1076863"/>
                  <a:pt x="2930930" y="1060450"/>
                </a:cubicBezTo>
                <a:cubicBezTo>
                  <a:pt x="2925181" y="1053551"/>
                  <a:pt x="2918779" y="1047149"/>
                  <a:pt x="2911880" y="1041400"/>
                </a:cubicBezTo>
                <a:cubicBezTo>
                  <a:pt x="2906017" y="1036514"/>
                  <a:pt x="2899180" y="1032933"/>
                  <a:pt x="2892830" y="1028700"/>
                </a:cubicBezTo>
                <a:cubicBezTo>
                  <a:pt x="2876461" y="1004146"/>
                  <a:pt x="2866668" y="996698"/>
                  <a:pt x="2861080" y="971550"/>
                </a:cubicBezTo>
                <a:cubicBezTo>
                  <a:pt x="2858287" y="958981"/>
                  <a:pt x="2859682" y="945335"/>
                  <a:pt x="2854730" y="933450"/>
                </a:cubicBezTo>
                <a:cubicBezTo>
                  <a:pt x="2848859" y="919361"/>
                  <a:pt x="2843810" y="900177"/>
                  <a:pt x="2829330" y="895350"/>
                </a:cubicBezTo>
                <a:cubicBezTo>
                  <a:pt x="2803040" y="886587"/>
                  <a:pt x="2815849" y="892713"/>
                  <a:pt x="2791230" y="876300"/>
                </a:cubicBezTo>
                <a:cubicBezTo>
                  <a:pt x="2789113" y="861483"/>
                  <a:pt x="2786629" y="846715"/>
                  <a:pt x="2784880" y="831850"/>
                </a:cubicBezTo>
                <a:cubicBezTo>
                  <a:pt x="2782639" y="812798"/>
                  <a:pt x="2783755" y="772449"/>
                  <a:pt x="2772180" y="749300"/>
                </a:cubicBezTo>
                <a:cubicBezTo>
                  <a:pt x="2765044" y="735029"/>
                  <a:pt x="2752467" y="721231"/>
                  <a:pt x="2740430" y="711200"/>
                </a:cubicBezTo>
                <a:cubicBezTo>
                  <a:pt x="2734567" y="706314"/>
                  <a:pt x="2727730" y="702733"/>
                  <a:pt x="2721380" y="698500"/>
                </a:cubicBezTo>
                <a:cubicBezTo>
                  <a:pt x="2719263" y="677333"/>
                  <a:pt x="2721757" y="655181"/>
                  <a:pt x="2715030" y="635000"/>
                </a:cubicBezTo>
                <a:cubicBezTo>
                  <a:pt x="2712617" y="627760"/>
                  <a:pt x="2703416" y="624016"/>
                  <a:pt x="2695980" y="622300"/>
                </a:cubicBezTo>
                <a:cubicBezTo>
                  <a:pt x="2675253" y="617517"/>
                  <a:pt x="2653647" y="618067"/>
                  <a:pt x="2632480" y="615950"/>
                </a:cubicBezTo>
                <a:cubicBezTo>
                  <a:pt x="2626130" y="613833"/>
                  <a:pt x="2620056" y="610547"/>
                  <a:pt x="2613430" y="609600"/>
                </a:cubicBezTo>
                <a:cubicBezTo>
                  <a:pt x="2590286" y="606294"/>
                  <a:pt x="2566440" y="608149"/>
                  <a:pt x="2543580" y="603250"/>
                </a:cubicBezTo>
                <a:cubicBezTo>
                  <a:pt x="2536118" y="601651"/>
                  <a:pt x="2531676" y="593230"/>
                  <a:pt x="2524530" y="590550"/>
                </a:cubicBezTo>
                <a:cubicBezTo>
                  <a:pt x="2514424" y="586760"/>
                  <a:pt x="2503251" y="586818"/>
                  <a:pt x="2492780" y="584200"/>
                </a:cubicBezTo>
                <a:cubicBezTo>
                  <a:pt x="2486286" y="582577"/>
                  <a:pt x="2480080" y="579967"/>
                  <a:pt x="2473730" y="577850"/>
                </a:cubicBezTo>
                <a:cubicBezTo>
                  <a:pt x="2467380" y="571500"/>
                  <a:pt x="2461769" y="564313"/>
                  <a:pt x="2454680" y="558800"/>
                </a:cubicBezTo>
                <a:cubicBezTo>
                  <a:pt x="2442632" y="549429"/>
                  <a:pt x="2427373" y="544193"/>
                  <a:pt x="2416580" y="533400"/>
                </a:cubicBezTo>
                <a:cubicBezTo>
                  <a:pt x="2392134" y="508954"/>
                  <a:pt x="2405002" y="519331"/>
                  <a:pt x="2378480" y="501650"/>
                </a:cubicBezTo>
                <a:cubicBezTo>
                  <a:pt x="2364625" y="460086"/>
                  <a:pt x="2383868" y="500880"/>
                  <a:pt x="2353080" y="476250"/>
                </a:cubicBezTo>
                <a:cubicBezTo>
                  <a:pt x="2347121" y="471482"/>
                  <a:pt x="2345266" y="463063"/>
                  <a:pt x="2340380" y="457200"/>
                </a:cubicBezTo>
                <a:cubicBezTo>
                  <a:pt x="2334631" y="450301"/>
                  <a:pt x="2326843" y="445239"/>
                  <a:pt x="2321330" y="438150"/>
                </a:cubicBezTo>
                <a:cubicBezTo>
                  <a:pt x="2311959" y="426102"/>
                  <a:pt x="2304397" y="412750"/>
                  <a:pt x="2295930" y="400050"/>
                </a:cubicBezTo>
                <a:cubicBezTo>
                  <a:pt x="2291697" y="393700"/>
                  <a:pt x="2285643" y="388240"/>
                  <a:pt x="2283230" y="381000"/>
                </a:cubicBezTo>
                <a:cubicBezTo>
                  <a:pt x="2273887" y="352970"/>
                  <a:pt x="2279873" y="367937"/>
                  <a:pt x="2264180" y="336550"/>
                </a:cubicBezTo>
                <a:cubicBezTo>
                  <a:pt x="2266297" y="306917"/>
                  <a:pt x="2263325" y="276472"/>
                  <a:pt x="2270530" y="247650"/>
                </a:cubicBezTo>
                <a:cubicBezTo>
                  <a:pt x="2272381" y="240246"/>
                  <a:pt x="2284184" y="240346"/>
                  <a:pt x="2289580" y="234950"/>
                </a:cubicBezTo>
                <a:cubicBezTo>
                  <a:pt x="2331913" y="192617"/>
                  <a:pt x="2270530" y="237067"/>
                  <a:pt x="2321330" y="203200"/>
                </a:cubicBezTo>
                <a:cubicBezTo>
                  <a:pt x="2357726" y="148605"/>
                  <a:pt x="2309263" y="212853"/>
                  <a:pt x="2353080" y="177800"/>
                </a:cubicBezTo>
                <a:cubicBezTo>
                  <a:pt x="2359039" y="173032"/>
                  <a:pt x="2359308" y="162795"/>
                  <a:pt x="2365780" y="158750"/>
                </a:cubicBezTo>
                <a:cubicBezTo>
                  <a:pt x="2377132" y="151655"/>
                  <a:pt x="2391180" y="150283"/>
                  <a:pt x="2403880" y="146050"/>
                </a:cubicBezTo>
                <a:lnTo>
                  <a:pt x="2422930" y="139700"/>
                </a:lnTo>
                <a:cubicBezTo>
                  <a:pt x="2425047" y="133350"/>
                  <a:pt x="2425171" y="125934"/>
                  <a:pt x="2429280" y="120650"/>
                </a:cubicBezTo>
                <a:cubicBezTo>
                  <a:pt x="2440307" y="106473"/>
                  <a:pt x="2467380" y="82550"/>
                  <a:pt x="2467380" y="82550"/>
                </a:cubicBezTo>
                <a:cubicBezTo>
                  <a:pt x="2483073" y="35470"/>
                  <a:pt x="2486067" y="56424"/>
                  <a:pt x="2467380" y="19050"/>
                </a:cubicBezTo>
                <a:lnTo>
                  <a:pt x="1870480" y="25400"/>
                </a:lnTo>
                <a:lnTo>
                  <a:pt x="1025930" y="19050"/>
                </a:lnTo>
                <a:cubicBezTo>
                  <a:pt x="1000185" y="18517"/>
                  <a:pt x="975130" y="10583"/>
                  <a:pt x="949730" y="6350"/>
                </a:cubicBezTo>
                <a:lnTo>
                  <a:pt x="911630" y="0"/>
                </a:lnTo>
                <a:lnTo>
                  <a:pt x="22630" y="6350"/>
                </a:lnTo>
                <a:cubicBezTo>
                  <a:pt x="15937" y="6444"/>
                  <a:pt x="4465" y="6065"/>
                  <a:pt x="3580" y="12700"/>
                </a:cubicBezTo>
                <a:cubicBezTo>
                  <a:pt x="0" y="39552"/>
                  <a:pt x="11269" y="110970"/>
                  <a:pt x="16280" y="146050"/>
                </a:cubicBezTo>
                <a:cubicBezTo>
                  <a:pt x="16651" y="152359"/>
                  <a:pt x="12415" y="239919"/>
                  <a:pt x="28980" y="273050"/>
                </a:cubicBezTo>
                <a:cubicBezTo>
                  <a:pt x="32393" y="279876"/>
                  <a:pt x="38580" y="285126"/>
                  <a:pt x="41680" y="292100"/>
                </a:cubicBezTo>
                <a:cubicBezTo>
                  <a:pt x="47117" y="304333"/>
                  <a:pt x="54380" y="330200"/>
                  <a:pt x="54380" y="330200"/>
                </a:cubicBezTo>
                <a:cubicBezTo>
                  <a:pt x="56497" y="370417"/>
                  <a:pt x="57518" y="410706"/>
                  <a:pt x="60730" y="450850"/>
                </a:cubicBezTo>
                <a:cubicBezTo>
                  <a:pt x="62103" y="468007"/>
                  <a:pt x="66168" y="491056"/>
                  <a:pt x="73430" y="508000"/>
                </a:cubicBezTo>
                <a:cubicBezTo>
                  <a:pt x="77159" y="516701"/>
                  <a:pt x="80070" y="526128"/>
                  <a:pt x="86130" y="533400"/>
                </a:cubicBezTo>
                <a:cubicBezTo>
                  <a:pt x="91016" y="539263"/>
                  <a:pt x="98830" y="541867"/>
                  <a:pt x="105180" y="546100"/>
                </a:cubicBezTo>
                <a:cubicBezTo>
                  <a:pt x="107297" y="552450"/>
                  <a:pt x="108537" y="559163"/>
                  <a:pt x="111530" y="565150"/>
                </a:cubicBezTo>
                <a:cubicBezTo>
                  <a:pt x="114943" y="571976"/>
                  <a:pt x="123199" y="576638"/>
                  <a:pt x="124230" y="584200"/>
                </a:cubicBezTo>
                <a:cubicBezTo>
                  <a:pt x="143619" y="726385"/>
                  <a:pt x="99301" y="673571"/>
                  <a:pt x="149630" y="723900"/>
                </a:cubicBezTo>
                <a:cubicBezTo>
                  <a:pt x="151747" y="730250"/>
                  <a:pt x="154357" y="736456"/>
                  <a:pt x="155980" y="742950"/>
                </a:cubicBezTo>
                <a:cubicBezTo>
                  <a:pt x="158598" y="753421"/>
                  <a:pt x="159989" y="764164"/>
                  <a:pt x="162330" y="774700"/>
                </a:cubicBezTo>
                <a:cubicBezTo>
                  <a:pt x="164223" y="783219"/>
                  <a:pt x="166563" y="791633"/>
                  <a:pt x="168680" y="800100"/>
                </a:cubicBezTo>
                <a:cubicBezTo>
                  <a:pt x="166563" y="814917"/>
                  <a:pt x="162330" y="829583"/>
                  <a:pt x="162330" y="844550"/>
                </a:cubicBezTo>
                <a:cubicBezTo>
                  <a:pt x="162330" y="852523"/>
                  <a:pt x="172036" y="880017"/>
                  <a:pt x="175030" y="889000"/>
                </a:cubicBezTo>
                <a:cubicBezTo>
                  <a:pt x="172913" y="918633"/>
                  <a:pt x="172151" y="948395"/>
                  <a:pt x="168680" y="977900"/>
                </a:cubicBezTo>
                <a:cubicBezTo>
                  <a:pt x="167898" y="984548"/>
                  <a:pt x="163069" y="990297"/>
                  <a:pt x="162330" y="996950"/>
                </a:cubicBezTo>
                <a:cubicBezTo>
                  <a:pt x="155276" y="1060436"/>
                  <a:pt x="155980" y="1074456"/>
                  <a:pt x="155980" y="1123950"/>
                </a:cubicBez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dirty="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86" name="Picture 2" descr="http://1.bp.blogspot.com/_AcBUSVxs82w/S8HjCsqD5qI/AAAAAAAAb-o/hAt24w9O_70/s320/Hospital+Symb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92572" y="4418049"/>
            <a:ext cx="304800" cy="304800"/>
          </a:xfrm>
          <a:prstGeom prst="rect">
            <a:avLst/>
          </a:prstGeom>
          <a:noFill/>
        </p:spPr>
      </p:pic>
      <p:pic>
        <p:nvPicPr>
          <p:cNvPr id="87" name="Picture 2" descr="http://1.bp.blogspot.com/_AcBUSVxs82w/S8HjCsqD5qI/AAAAAAAAb-o/hAt24w9O_70/s320/Hospital+Symb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29404" y="2827866"/>
            <a:ext cx="304800" cy="304800"/>
          </a:xfrm>
          <a:prstGeom prst="rect">
            <a:avLst/>
          </a:prstGeom>
          <a:noFill/>
        </p:spPr>
      </p:pic>
      <p:sp>
        <p:nvSpPr>
          <p:cNvPr id="88" name="TextBox 87"/>
          <p:cNvSpPr txBox="1"/>
          <p:nvPr/>
        </p:nvSpPr>
        <p:spPr>
          <a:xfrm>
            <a:off x="4343400" y="4734277"/>
            <a:ext cx="829056" cy="1692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t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Savannah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380232" y="3144094"/>
            <a:ext cx="829056" cy="1692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t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Augusta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0" name="Oval 89"/>
          <p:cNvSpPr/>
          <p:nvPr/>
        </p:nvSpPr>
        <p:spPr bwMode="auto">
          <a:xfrm>
            <a:off x="3223260" y="3101340"/>
            <a:ext cx="274320" cy="27432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91" name="Oval 90"/>
          <p:cNvSpPr/>
          <p:nvPr/>
        </p:nvSpPr>
        <p:spPr bwMode="auto">
          <a:xfrm>
            <a:off x="4130040" y="4678680"/>
            <a:ext cx="274320" cy="27432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FFFFFF"/>
                </a:solidFill>
                <a:latin typeface="Arial" charset="0"/>
              </a:rPr>
              <a:t>6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257800" y="838200"/>
            <a:ext cx="3581400" cy="3733330"/>
          </a:xfrm>
          <a:prstGeom prst="rect">
            <a:avLst/>
          </a:prstGeom>
          <a:noFill/>
          <a:ln w="6350">
            <a:noFill/>
          </a:ln>
        </p:spPr>
        <p:txBody>
          <a:bodyPr wrap="square" lIns="0" rIns="0">
            <a:spAutoFit/>
          </a:bodyPr>
          <a:lstStyle/>
          <a:p>
            <a:pPr marL="119063" lvl="1" indent="-63500" fontAlgn="base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0000"/>
                </a:solidFill>
              </a:rPr>
              <a:t>Board structure that adheres to these principles:</a:t>
            </a:r>
          </a:p>
          <a:p>
            <a:pPr marL="171450" lvl="1" indent="-115888" fontAlgn="base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26 member Board</a:t>
            </a:r>
          </a:p>
          <a:p>
            <a:pPr marL="457200" lvl="2" indent="-165100" fontAlgn="base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rgbClr val="000000"/>
                </a:solidFill>
              </a:rPr>
              <a:t>6 Primary Care (one from each region)</a:t>
            </a:r>
          </a:p>
          <a:p>
            <a:pPr marL="457200" lvl="2" indent="-165100" fontAlgn="base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rgbClr val="000000"/>
                </a:solidFill>
              </a:rPr>
              <a:t>6 Specialist (one from each region)</a:t>
            </a:r>
          </a:p>
          <a:p>
            <a:pPr marL="457200" lvl="2" indent="-165100" fontAlgn="base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rgbClr val="000000"/>
                </a:solidFill>
              </a:rPr>
              <a:t>6 Hospital/Large Group (one from each region)</a:t>
            </a:r>
          </a:p>
          <a:p>
            <a:pPr marL="457200" lvl="2" indent="-165100" fontAlgn="base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rgbClr val="000000"/>
                </a:solidFill>
              </a:rPr>
              <a:t>6 At Large</a:t>
            </a:r>
          </a:p>
          <a:p>
            <a:pPr marL="457200" lvl="2" indent="-165100" fontAlgn="base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rgbClr val="000000"/>
                </a:solidFill>
              </a:rPr>
              <a:t>Kathryn Cheek (Georgia AAP Immediate Past President)</a:t>
            </a:r>
          </a:p>
          <a:p>
            <a:pPr marL="457200" lvl="2" indent="-165100" fontAlgn="base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rgbClr val="000000"/>
                </a:solidFill>
              </a:rPr>
              <a:t>Bob Wiskind (Georgia AAP President)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6200" y="6288762"/>
            <a:ext cx="338328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base">
              <a:lnSpc>
                <a:spcPts val="6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600" b="1" dirty="0" smtClean="0">
                <a:solidFill>
                  <a:srgbClr val="000000"/>
                </a:solidFill>
                <a:latin typeface="Arial" charset="0"/>
              </a:rPr>
              <a:t>Notes</a:t>
            </a:r>
            <a:r>
              <a:rPr lang="en-US" sz="600" dirty="0" smtClean="0">
                <a:solidFill>
                  <a:srgbClr val="000000"/>
                </a:solidFill>
                <a:latin typeface="Arial" charset="0"/>
              </a:rPr>
              <a:t>:</a:t>
            </a:r>
          </a:p>
          <a:p>
            <a:pPr marL="114300" indent="-114300" fontAlgn="base">
              <a:lnSpc>
                <a:spcPts val="6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600" dirty="0" smtClean="0">
                <a:solidFill>
                  <a:srgbClr val="000000"/>
                </a:solidFill>
                <a:latin typeface="Arial" charset="0"/>
              </a:rPr>
              <a:t>Atlanta’s region includes the primary service area only, the ATL MSA.</a:t>
            </a:r>
          </a:p>
          <a:p>
            <a:pPr marL="114300" indent="-114300" fontAlgn="base">
              <a:lnSpc>
                <a:spcPts val="6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600" dirty="0" smtClean="0">
                <a:solidFill>
                  <a:srgbClr val="000000"/>
                </a:solidFill>
                <a:latin typeface="Arial" charset="0"/>
              </a:rPr>
              <a:t>Augusta’s region is an approximate primary service area. </a:t>
            </a:r>
          </a:p>
          <a:p>
            <a:pPr marL="114300" indent="-114300" fontAlgn="base">
              <a:lnSpc>
                <a:spcPts val="6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600" dirty="0" smtClean="0">
                <a:solidFill>
                  <a:srgbClr val="000000"/>
                </a:solidFill>
                <a:latin typeface="Arial" charset="0"/>
              </a:rPr>
              <a:t>Columbus’s region includes West Central (7) and Southwest (8-2) Public Health Districts</a:t>
            </a:r>
          </a:p>
          <a:p>
            <a:pPr marL="114300" indent="-114300" fontAlgn="base">
              <a:lnSpc>
                <a:spcPts val="6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600" dirty="0" smtClean="0">
                <a:solidFill>
                  <a:srgbClr val="000000"/>
                </a:solidFill>
                <a:latin typeface="Arial" charset="0"/>
              </a:rPr>
              <a:t>Macon’s region includes primary and secondary service areas</a:t>
            </a:r>
          </a:p>
          <a:p>
            <a:pPr marL="114300" indent="-114300" fontAlgn="base">
              <a:lnSpc>
                <a:spcPts val="6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600" dirty="0" smtClean="0">
                <a:solidFill>
                  <a:srgbClr val="000000"/>
                </a:solidFill>
                <a:latin typeface="Arial" charset="0"/>
              </a:rPr>
              <a:t>Savannah’s region includes primary and secondary service areas</a:t>
            </a:r>
          </a:p>
        </p:txBody>
      </p:sp>
    </p:spTree>
    <p:extLst>
      <p:ext uri="{BB962C8B-B14F-4D97-AF65-F5344CB8AC3E}">
        <p14:creationId xmlns:p14="http://schemas.microsoft.com/office/powerpoint/2010/main" val="262479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7400"/>
            <a:ext cx="8798589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FF0000"/>
                </a:solidFill>
                <a:latin typeface="Palatino Bold"/>
              </a:rPr>
              <a:t>Support for </a:t>
            </a:r>
            <a:br>
              <a:rPr lang="en-US" b="1" dirty="0" smtClean="0">
                <a:solidFill>
                  <a:srgbClr val="FF0000"/>
                </a:solidFill>
                <a:latin typeface="Palatino Bold"/>
              </a:rPr>
            </a:br>
            <a:r>
              <a:rPr lang="en-US" b="1" dirty="0" smtClean="0">
                <a:solidFill>
                  <a:srgbClr val="FF0000"/>
                </a:solidFill>
                <a:latin typeface="Palatino Bold"/>
              </a:rPr>
              <a:t>Graduate Medical Education</a:t>
            </a:r>
            <a:endParaRPr lang="en-US" b="1" dirty="0">
              <a:solidFill>
                <a:srgbClr val="FF0000"/>
              </a:solidFill>
              <a:latin typeface="Palatino Bold"/>
            </a:endParaRPr>
          </a:p>
        </p:txBody>
      </p:sp>
    </p:spTree>
    <p:extLst>
      <p:ext uri="{BB962C8B-B14F-4D97-AF65-F5344CB8AC3E}">
        <p14:creationId xmlns:p14="http://schemas.microsoft.com/office/powerpoint/2010/main" val="287667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152400" y="6248400"/>
            <a:ext cx="6475413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/>
              <a:t>Manatt Health Solutions</a:t>
            </a:r>
          </a:p>
        </p:txBody>
      </p:sp>
      <p:sp>
        <p:nvSpPr>
          <p:cNvPr id="20582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80735"/>
            <a:ext cx="8229600" cy="33846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z="1600" b="1" dirty="0" smtClean="0">
                <a:latin typeface="+mn-lt"/>
              </a:rPr>
              <a:t>Average Medicaid Payment Per Recipient for All Services FY2008</a:t>
            </a:r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812800" y="1298575"/>
          <a:ext cx="6988175" cy="4746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5829" name="Text Box 4"/>
          <p:cNvSpPr txBox="1">
            <a:spLocks noChangeArrowheads="1"/>
          </p:cNvSpPr>
          <p:nvPr/>
        </p:nvSpPr>
        <p:spPr bwMode="auto">
          <a:xfrm>
            <a:off x="381000" y="76200"/>
            <a:ext cx="8763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8" tIns="45709" rIns="91418" bIns="45709">
            <a:spAutoFit/>
          </a:bodyPr>
          <a:lstStyle>
            <a:lvl1pPr eaLnBrk="0" hangingPunct="0">
              <a:defRPr sz="9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500" dirty="0"/>
              <a:t>Medicaid Costs in Georgia are Low:  </a:t>
            </a: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en-US" sz="2500" dirty="0" smtClean="0"/>
              <a:t>Comparison </a:t>
            </a:r>
            <a:r>
              <a:rPr lang="en-US" sz="2500" dirty="0"/>
              <a:t>Against 16 Southern Legislative Conference States</a:t>
            </a:r>
          </a:p>
        </p:txBody>
      </p:sp>
      <p:sp>
        <p:nvSpPr>
          <p:cNvPr id="205830" name="Text Box 5"/>
          <p:cNvSpPr txBox="1">
            <a:spLocks noChangeArrowheads="1"/>
          </p:cNvSpPr>
          <p:nvPr/>
        </p:nvSpPr>
        <p:spPr bwMode="auto">
          <a:xfrm>
            <a:off x="152400" y="6643688"/>
            <a:ext cx="56388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8" tIns="45709" rIns="91418" bIns="45709">
            <a:spAutoFit/>
          </a:bodyPr>
          <a:lstStyle>
            <a:lvl1pPr eaLnBrk="0" hangingPunct="0">
              <a:defRPr sz="9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i="1">
                <a:latin typeface="Arial" pitchFamily="34" charset="0"/>
              </a:rPr>
              <a:t>Source:  Southern Legislative Council “Comparative Data Report on Medicaid,” March 15, 2011</a:t>
            </a:r>
          </a:p>
        </p:txBody>
      </p:sp>
      <p:sp>
        <p:nvSpPr>
          <p:cNvPr id="205831" name="Rectangle 6"/>
          <p:cNvSpPr>
            <a:spLocks noChangeArrowheads="1"/>
          </p:cNvSpPr>
          <p:nvPr/>
        </p:nvSpPr>
        <p:spPr bwMode="auto">
          <a:xfrm>
            <a:off x="838200" y="1524000"/>
            <a:ext cx="4648200" cy="381000"/>
          </a:xfrm>
          <a:prstGeom prst="rect">
            <a:avLst/>
          </a:prstGeom>
          <a:noFill/>
          <a:ln w="38100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858" tIns="50929" rIns="101858" bIns="50929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016000" y="4432300"/>
            <a:ext cx="4648200" cy="381000"/>
          </a:xfrm>
          <a:prstGeom prst="rect">
            <a:avLst/>
          </a:prstGeom>
          <a:noFill/>
          <a:ln w="38100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858" tIns="50929" rIns="101858" bIns="50929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0561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8084-FB65-4521-AC24-2B2D8AD7E6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4" y="6318158"/>
            <a:ext cx="2746256" cy="53984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6248400"/>
            <a:ext cx="914400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3327840" y="1143000"/>
            <a:ext cx="5837401" cy="5026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4142" indent="-280959">
              <a:spcBef>
                <a:spcPts val="0"/>
              </a:spcBef>
              <a:spcAft>
                <a:spcPts val="600"/>
              </a:spcAft>
            </a:pPr>
            <a:r>
              <a:rPr lang="en-US" sz="2200" dirty="0" smtClean="0">
                <a:ln>
                  <a:solidFill>
                    <a:srgbClr val="FFC000"/>
                  </a:solidFill>
                </a:ln>
                <a:solidFill>
                  <a:prstClr val="black"/>
                </a:solidFill>
              </a:rPr>
              <a:t>476 bed adult hospital ; Level 1 Trauma</a:t>
            </a:r>
          </a:p>
          <a:p>
            <a:pPr marL="684142" indent="-280959">
              <a:spcBef>
                <a:spcPts val="0"/>
              </a:spcBef>
              <a:spcAft>
                <a:spcPts val="600"/>
              </a:spcAft>
            </a:pPr>
            <a:r>
              <a:rPr lang="en-US" sz="2200" dirty="0" smtClean="0">
                <a:ln>
                  <a:solidFill>
                    <a:srgbClr val="FFC000"/>
                  </a:solidFill>
                </a:ln>
                <a:solidFill>
                  <a:prstClr val="black"/>
                </a:solidFill>
              </a:rPr>
              <a:t>154 bed children’s hospital; Level 1 Trauma</a:t>
            </a:r>
          </a:p>
          <a:p>
            <a:pPr marL="684142" indent="-280959">
              <a:spcBef>
                <a:spcPts val="0"/>
              </a:spcBef>
              <a:spcAft>
                <a:spcPts val="600"/>
              </a:spcAft>
            </a:pPr>
            <a:r>
              <a:rPr lang="en-US" sz="2200" dirty="0" smtClean="0">
                <a:ln>
                  <a:solidFill>
                    <a:srgbClr val="FFC000"/>
                  </a:solidFill>
                </a:ln>
                <a:solidFill>
                  <a:prstClr val="black"/>
                </a:solidFill>
              </a:rPr>
              <a:t>20,000</a:t>
            </a:r>
            <a:r>
              <a:rPr lang="en-US" sz="2200" dirty="0" smtClean="0">
                <a:solidFill>
                  <a:prstClr val="black"/>
                </a:solidFill>
              </a:rPr>
              <a:t> admissions</a:t>
            </a:r>
          </a:p>
          <a:p>
            <a:pPr marL="684142" indent="-280959">
              <a:spcBef>
                <a:spcPts val="0"/>
              </a:spcBef>
              <a:spcAft>
                <a:spcPts val="600"/>
              </a:spcAft>
            </a:pPr>
            <a:r>
              <a:rPr lang="en-US" sz="2200" dirty="0" smtClean="0">
                <a:ln>
                  <a:solidFill>
                    <a:srgbClr val="FFC000"/>
                  </a:solidFill>
                </a:ln>
                <a:solidFill>
                  <a:prstClr val="black"/>
                </a:solidFill>
              </a:rPr>
              <a:t>450,000</a:t>
            </a:r>
            <a:r>
              <a:rPr lang="en-US" sz="2200" dirty="0" smtClean="0">
                <a:solidFill>
                  <a:prstClr val="black"/>
                </a:solidFill>
              </a:rPr>
              <a:t> outpatient and ED visits</a:t>
            </a:r>
          </a:p>
          <a:p>
            <a:pPr marL="684142" indent="-280959">
              <a:spcBef>
                <a:spcPts val="0"/>
              </a:spcBef>
              <a:spcAft>
                <a:spcPts val="600"/>
              </a:spcAft>
            </a:pPr>
            <a:r>
              <a:rPr lang="en-US" sz="2200" dirty="0" smtClean="0">
                <a:ln>
                  <a:solidFill>
                    <a:srgbClr val="FFC000"/>
                  </a:solidFill>
                </a:ln>
                <a:solidFill>
                  <a:prstClr val="black"/>
                </a:solidFill>
              </a:rPr>
              <a:t>495 </a:t>
            </a:r>
            <a:r>
              <a:rPr lang="en-US" sz="2200" dirty="0" smtClean="0">
                <a:solidFill>
                  <a:prstClr val="black"/>
                </a:solidFill>
              </a:rPr>
              <a:t>Full-time faculty</a:t>
            </a:r>
          </a:p>
          <a:p>
            <a:pPr marL="684142" indent="-280959">
              <a:spcBef>
                <a:spcPts val="0"/>
              </a:spcBef>
              <a:spcAft>
                <a:spcPts val="600"/>
              </a:spcAft>
            </a:pPr>
            <a:r>
              <a:rPr lang="en-US" sz="2200" dirty="0" smtClean="0">
                <a:ln>
                  <a:solidFill>
                    <a:srgbClr val="FFC000"/>
                  </a:solidFill>
                </a:ln>
                <a:solidFill>
                  <a:prstClr val="black"/>
                </a:solidFill>
              </a:rPr>
              <a:t>155</a:t>
            </a:r>
            <a:r>
              <a:rPr lang="en-US" sz="2200" dirty="0" smtClean="0">
                <a:solidFill>
                  <a:prstClr val="black"/>
                </a:solidFill>
              </a:rPr>
              <a:t> Part-time faculty</a:t>
            </a:r>
          </a:p>
          <a:p>
            <a:pPr marL="684142" indent="-280959">
              <a:spcBef>
                <a:spcPts val="0"/>
              </a:spcBef>
              <a:spcAft>
                <a:spcPts val="600"/>
              </a:spcAft>
            </a:pPr>
            <a:r>
              <a:rPr lang="en-US" sz="2200" dirty="0" smtClean="0">
                <a:ln>
                  <a:solidFill>
                    <a:srgbClr val="FFC000"/>
                  </a:solidFill>
                </a:ln>
                <a:solidFill>
                  <a:prstClr val="black"/>
                </a:solidFill>
              </a:rPr>
              <a:t>1,230</a:t>
            </a:r>
            <a:r>
              <a:rPr lang="en-US" sz="2200" dirty="0" smtClean="0">
                <a:solidFill>
                  <a:prstClr val="black"/>
                </a:solidFill>
              </a:rPr>
              <a:t> Clinical/adjunct appointments</a:t>
            </a:r>
          </a:p>
          <a:p>
            <a:pPr marL="684142" indent="-280959">
              <a:spcBef>
                <a:spcPts val="0"/>
              </a:spcBef>
              <a:spcAft>
                <a:spcPts val="600"/>
              </a:spcAft>
            </a:pPr>
            <a:r>
              <a:rPr lang="en-US" sz="2200" dirty="0" smtClean="0">
                <a:ln>
                  <a:solidFill>
                    <a:srgbClr val="FFC000"/>
                  </a:solidFill>
                </a:ln>
                <a:solidFill>
                  <a:prstClr val="black"/>
                </a:solidFill>
              </a:rPr>
              <a:t>$100M  </a:t>
            </a:r>
            <a:r>
              <a:rPr lang="en-US" sz="2200" dirty="0" smtClean="0">
                <a:solidFill>
                  <a:prstClr val="black"/>
                </a:solidFill>
              </a:rPr>
              <a:t>practice plan</a:t>
            </a:r>
          </a:p>
          <a:p>
            <a:pPr marL="684142" indent="-280959">
              <a:spcBef>
                <a:spcPts val="0"/>
              </a:spcBef>
              <a:spcAft>
                <a:spcPts val="600"/>
              </a:spcAft>
            </a:pPr>
            <a:r>
              <a:rPr lang="en-US" sz="2200" dirty="0" smtClean="0">
                <a:ln>
                  <a:solidFill>
                    <a:srgbClr val="FFC000"/>
                  </a:solidFill>
                </a:ln>
                <a:solidFill>
                  <a:prstClr val="black"/>
                </a:solidFill>
              </a:rPr>
              <a:t>19</a:t>
            </a:r>
            <a:r>
              <a:rPr lang="en-US" sz="2200" dirty="0" smtClean="0">
                <a:solidFill>
                  <a:prstClr val="black"/>
                </a:solidFill>
              </a:rPr>
              <a:t> Clinical Departments</a:t>
            </a:r>
          </a:p>
          <a:p>
            <a:pPr marL="684142" indent="-280959">
              <a:spcBef>
                <a:spcPts val="0"/>
              </a:spcBef>
              <a:spcAft>
                <a:spcPts val="600"/>
              </a:spcAft>
            </a:pPr>
            <a:r>
              <a:rPr lang="en-US" sz="2200" dirty="0" smtClean="0">
                <a:ln>
                  <a:solidFill>
                    <a:srgbClr val="FFC000"/>
                  </a:solidFill>
                </a:ln>
                <a:solidFill>
                  <a:prstClr val="black"/>
                </a:solidFill>
              </a:rPr>
              <a:t>11</a:t>
            </a:r>
            <a:r>
              <a:rPr lang="en-US" sz="2200" dirty="0" smtClean="0">
                <a:solidFill>
                  <a:prstClr val="black"/>
                </a:solidFill>
              </a:rPr>
              <a:t> Centers, Institutes &amp; Service Lines</a:t>
            </a:r>
          </a:p>
          <a:p>
            <a:pPr marL="684142" indent="-280959">
              <a:spcBef>
                <a:spcPts val="0"/>
              </a:spcBef>
              <a:spcAft>
                <a:spcPts val="600"/>
              </a:spcAft>
            </a:pPr>
            <a:r>
              <a:rPr lang="en-US" sz="2200" dirty="0" smtClean="0">
                <a:ln>
                  <a:solidFill>
                    <a:srgbClr val="FFC000"/>
                  </a:solidFill>
                </a:ln>
                <a:solidFill>
                  <a:prstClr val="black"/>
                </a:solidFill>
              </a:rPr>
              <a:t>$175M</a:t>
            </a:r>
            <a:r>
              <a:rPr lang="en-US" sz="2200" dirty="0" smtClean="0">
                <a:solidFill>
                  <a:prstClr val="black"/>
                </a:solidFill>
              </a:rPr>
              <a:t> Corrections care for </a:t>
            </a:r>
            <a:r>
              <a:rPr lang="en-US" sz="2200" dirty="0" smtClean="0">
                <a:ln>
                  <a:solidFill>
                    <a:srgbClr val="FFC000"/>
                  </a:solidFill>
                </a:ln>
                <a:solidFill>
                  <a:prstClr val="black"/>
                </a:solidFill>
              </a:rPr>
              <a:t>50,000</a:t>
            </a:r>
            <a:r>
              <a:rPr lang="en-US" sz="2200" dirty="0" smtClean="0">
                <a:solidFill>
                  <a:prstClr val="black"/>
                </a:solidFill>
              </a:rPr>
              <a:t> inmates</a:t>
            </a:r>
          </a:p>
          <a:p>
            <a:pPr marL="684142" indent="-280959">
              <a:spcBef>
                <a:spcPts val="0"/>
              </a:spcBef>
              <a:spcAft>
                <a:spcPts val="600"/>
              </a:spcAft>
            </a:pPr>
            <a:endParaRPr lang="en-US" sz="2200" dirty="0">
              <a:solidFill>
                <a:prstClr val="black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7200" y="171451"/>
            <a:ext cx="8054640" cy="762000"/>
          </a:xfrm>
          <a:prstGeom prst="rect">
            <a:avLst/>
          </a:prstGeom>
        </p:spPr>
        <p:txBody>
          <a:bodyPr vert="horz" lIns="91390" tIns="45697" rIns="91390" bIns="45697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210">
              <a:lnSpc>
                <a:spcPct val="80000"/>
              </a:lnSpc>
            </a:pP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Georgia Health Sciences Health System Vitals</a:t>
            </a: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 descr="http://www.georgiahealth.edu/medicine/surgery/residents/images/CM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68" y="3429000"/>
            <a:ext cx="3456000" cy="259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Medical Office Build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69" y="1095955"/>
            <a:ext cx="3455999" cy="219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6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Palatino Bold"/>
              </a:rPr>
              <a:t>FY2012 </a:t>
            </a:r>
            <a:r>
              <a:rPr lang="en-US" b="1" dirty="0" err="1" smtClean="0">
                <a:solidFill>
                  <a:srgbClr val="FF0000"/>
                </a:solidFill>
                <a:latin typeface="Palatino Bold"/>
              </a:rPr>
              <a:t>Payor</a:t>
            </a:r>
            <a:r>
              <a:rPr lang="en-US" b="1" dirty="0" smtClean="0">
                <a:solidFill>
                  <a:srgbClr val="FF0000"/>
                </a:solidFill>
                <a:latin typeface="Palatino Bold"/>
              </a:rPr>
              <a:t> Mix</a:t>
            </a:r>
            <a:endParaRPr lang="en-US" b="1" dirty="0">
              <a:solidFill>
                <a:srgbClr val="FF0000"/>
              </a:solidFill>
              <a:latin typeface="Palatino Bold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073143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9388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FF0000"/>
                </a:solidFill>
                <a:latin typeface="Palatino Bold"/>
              </a:rPr>
              <a:t>Health System Support to University vs. Other Sources</a:t>
            </a:r>
            <a:endParaRPr lang="en-US" b="1" dirty="0">
              <a:solidFill>
                <a:srgbClr val="FF0000"/>
              </a:solidFill>
              <a:latin typeface="Palatino Bold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7130396"/>
              </p:ext>
            </p:extLst>
          </p:nvPr>
        </p:nvGraphicFramePr>
        <p:xfrm>
          <a:off x="457200" y="1383002"/>
          <a:ext cx="8242618" cy="5093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858995" y="2812475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}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$30M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73282" y="1939635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} </a:t>
            </a:r>
            <a:r>
              <a:rPr lang="en-US" sz="2800" b="1" dirty="0" smtClean="0">
                <a:solidFill>
                  <a:srgbClr val="FF0000"/>
                </a:solidFill>
              </a:rPr>
              <a:t>$33M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48600" y="4016514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}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$19M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48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6258156"/>
              </p:ext>
            </p:extLst>
          </p:nvPr>
        </p:nvGraphicFramePr>
        <p:xfrm>
          <a:off x="190500" y="1447800"/>
          <a:ext cx="87249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FF0000"/>
                </a:solidFill>
                <a:latin typeface="Palatino Bold"/>
              </a:rPr>
              <a:t>Health System Charity Care Support 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Palatino Bold"/>
              </a:rPr>
              <a:t>at Cost</a:t>
            </a:r>
            <a:endParaRPr lang="en-US" b="1" dirty="0">
              <a:solidFill>
                <a:srgbClr val="FF0000"/>
              </a:solidFill>
              <a:latin typeface="Palatino Bold"/>
            </a:endParaRPr>
          </a:p>
        </p:txBody>
      </p:sp>
    </p:spTree>
    <p:extLst>
      <p:ext uri="{BB962C8B-B14F-4D97-AF65-F5344CB8AC3E}">
        <p14:creationId xmlns:p14="http://schemas.microsoft.com/office/powerpoint/2010/main" val="284725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5" name="Text Box 3"/>
          <p:cNvSpPr txBox="1">
            <a:spLocks noChangeArrowheads="1"/>
          </p:cNvSpPr>
          <p:nvPr/>
        </p:nvSpPr>
        <p:spPr bwMode="auto">
          <a:xfrm>
            <a:off x="304800" y="1066800"/>
            <a:ext cx="190500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915" tIns="45456" rIns="90915" bIns="45456">
            <a:spAutoFit/>
          </a:bodyPr>
          <a:lstStyle/>
          <a:p>
            <a:pPr marL="454568" indent="-454568" algn="ctr" defTabSz="961338" fontAlgn="base">
              <a:spcBef>
                <a:spcPts val="900"/>
              </a:spcBef>
              <a:defRPr/>
            </a:pPr>
            <a:r>
              <a:rPr lang="en-US" sz="2400" b="1" i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BETTER 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505200" y="1066800"/>
            <a:ext cx="190500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915" tIns="45456" rIns="90915" bIns="45456">
            <a:spAutoFit/>
          </a:bodyPr>
          <a:lstStyle/>
          <a:p>
            <a:pPr marL="454568" indent="-454568" algn="ctr" defTabSz="961338" fontAlgn="base">
              <a:spcBef>
                <a:spcPts val="900"/>
              </a:spcBef>
              <a:defRPr/>
            </a:pPr>
            <a:r>
              <a:rPr lang="en-US" sz="2400" b="1" i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FASTER 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477000" y="1066894"/>
            <a:ext cx="1905000" cy="4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915" tIns="45456" rIns="90915" bIns="45456">
            <a:spAutoFit/>
          </a:bodyPr>
          <a:lstStyle/>
          <a:p>
            <a:pPr marL="454568" indent="-454568" algn="ctr" defTabSz="961338" fontAlgn="base">
              <a:spcBef>
                <a:spcPts val="900"/>
              </a:spcBef>
              <a:defRPr/>
            </a:pPr>
            <a:r>
              <a:rPr lang="en-US" sz="2400" b="1" i="1" u="sng" strike="dblStrike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CHEAPER</a:t>
            </a:r>
            <a:r>
              <a:rPr lang="en-US" sz="2400" b="1" i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 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-546100" y="2590800"/>
            <a:ext cx="96901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915" tIns="45456" rIns="90915" bIns="45456">
            <a:spAutoFit/>
          </a:bodyPr>
          <a:lstStyle/>
          <a:p>
            <a:pPr marL="454568" indent="-454568" algn="ctr" defTabSz="961338" fontAlgn="base">
              <a:spcBef>
                <a:spcPts val="900"/>
              </a:spcBef>
              <a:defRPr/>
            </a:pP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ACROSS ALL OF PATIENT CARE…..</a:t>
            </a:r>
            <a:b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</a:b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 </a:t>
            </a:r>
            <a:b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</a:b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ELIMINATE OR REDUCE …….</a:t>
            </a:r>
            <a:b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</a:b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/>
            </a:r>
            <a:b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</a:b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WASTE, DUPLICATION, INEFFICIENCES, &amp;  UNNECESSARY VARIATIONS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-207963" y="249238"/>
            <a:ext cx="9407526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defPPr>
              <a:defRPr lang="en-US"/>
            </a:defPPr>
            <a:lvl1pPr algn="ctr" eaLnBrk="0" hangingPunct="0">
              <a:lnSpc>
                <a:spcPct val="85000"/>
              </a:lnSpc>
              <a:defRPr sz="2300" b="1" i="1">
                <a:solidFill>
                  <a:srgbClr val="FFFFFF"/>
                </a:solidFill>
              </a:defRPr>
            </a:lvl1pPr>
          </a:lstStyle>
          <a:p>
            <a:pPr defTabSz="96133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0" i="0" dirty="0" smtClean="0">
                <a:ea typeface="ＭＳ Ｐゴシック" pitchFamily="34" charset="-128"/>
              </a:rPr>
              <a:t>What Do We Want As Consumers of Healthcare?</a:t>
            </a:r>
            <a:endParaRPr lang="en-US" sz="3200" b="0" i="0" dirty="0">
              <a:ea typeface="ＭＳ Ｐゴシック" pitchFamily="34" charset="-128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5791200" y="1538288"/>
            <a:ext cx="3276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915" tIns="45456" rIns="90915" bIns="45456">
            <a:spAutoFit/>
          </a:bodyPr>
          <a:lstStyle/>
          <a:p>
            <a:pPr marL="454568" indent="-454568" algn="ctr" defTabSz="961338" fontAlgn="base">
              <a:spcBef>
                <a:spcPts val="900"/>
              </a:spcBef>
              <a:defRPr/>
            </a:pPr>
            <a:r>
              <a:rPr lang="en-US" sz="2400" b="1" i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LESS EXPENSIVE</a:t>
            </a:r>
          </a:p>
        </p:txBody>
      </p:sp>
    </p:spTree>
    <p:extLst>
      <p:ext uri="{BB962C8B-B14F-4D97-AF65-F5344CB8AC3E}">
        <p14:creationId xmlns:p14="http://schemas.microsoft.com/office/powerpoint/2010/main" val="22669716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-207963" y="249238"/>
            <a:ext cx="9407526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defPPr>
              <a:defRPr lang="en-US"/>
            </a:defPPr>
            <a:lvl1pPr algn="ctr" eaLnBrk="0" hangingPunct="0">
              <a:lnSpc>
                <a:spcPct val="85000"/>
              </a:lnSpc>
              <a:defRPr sz="2300" b="1" i="1">
                <a:solidFill>
                  <a:srgbClr val="FFFFFF"/>
                </a:solidFill>
              </a:defRPr>
            </a:lvl1pPr>
          </a:lstStyle>
          <a:p>
            <a:pPr defTabSz="96133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0" i="0" dirty="0" smtClean="0">
                <a:ea typeface="ＭＳ Ｐゴシック" pitchFamily="34" charset="-128"/>
              </a:rPr>
              <a:t>Said Another Way….</a:t>
            </a:r>
            <a:endParaRPr lang="en-US" sz="3200" b="0" i="0" dirty="0">
              <a:ea typeface="ＭＳ Ｐゴシック" pitchFamily="34" charset="-128"/>
            </a:endParaRPr>
          </a:p>
        </p:txBody>
      </p:sp>
      <p:sp>
        <p:nvSpPr>
          <p:cNvPr id="232451" name="Footer Placeholder 2"/>
          <p:cNvSpPr txBox="1">
            <a:spLocks/>
          </p:cNvSpPr>
          <p:nvPr/>
        </p:nvSpPr>
        <p:spPr bwMode="auto">
          <a:xfrm>
            <a:off x="685800" y="59055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003466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232452" name="Text Box 3"/>
          <p:cNvSpPr txBox="1">
            <a:spLocks noChangeArrowheads="1"/>
          </p:cNvSpPr>
          <p:nvPr/>
        </p:nvSpPr>
        <p:spPr bwMode="auto">
          <a:xfrm>
            <a:off x="3622675" y="1206500"/>
            <a:ext cx="2468563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69963" eaLnBrk="0" hangingPunct="0">
              <a:defRPr sz="9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969963" eaLnBrk="0" hangingPunct="0">
              <a:defRPr sz="9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969963" eaLnBrk="0" hangingPunct="0">
              <a:defRPr sz="9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969963" eaLnBrk="0" hangingPunct="0">
              <a:defRPr sz="9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969963" eaLnBrk="0" hangingPunct="0">
              <a:defRPr sz="9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969963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969963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969963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969963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prstClr val="white"/>
                </a:solidFill>
                <a:latin typeface="Arial" pitchFamily="34" charset="0"/>
              </a:rPr>
              <a:t>What</a:t>
            </a:r>
            <a:r>
              <a:rPr lang="en-US" sz="2000" b="1">
                <a:latin typeface="Arial" pitchFamily="34" charset="0"/>
              </a:rPr>
              <a:t> </a:t>
            </a:r>
            <a:r>
              <a:rPr lang="en-US" sz="2000" b="1">
                <a:solidFill>
                  <a:prstClr val="white"/>
                </a:solidFill>
                <a:latin typeface="Arial" pitchFamily="34" charset="0"/>
              </a:rPr>
              <a:t>We Do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prstClr val="white"/>
                </a:solidFill>
                <a:latin typeface="Arial" pitchFamily="34" charset="0"/>
              </a:rPr>
              <a:t>+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prstClr val="white"/>
                </a:solidFill>
                <a:latin typeface="Arial" pitchFamily="34" charset="0"/>
              </a:rPr>
              <a:t>Where We Do It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prstClr val="white"/>
                </a:solidFill>
                <a:latin typeface="Arial" pitchFamily="34" charset="0"/>
              </a:rPr>
              <a:t>+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prstClr val="white"/>
                </a:solidFill>
                <a:latin typeface="Arial" pitchFamily="34" charset="0"/>
              </a:rPr>
              <a:t>How We Do It</a:t>
            </a:r>
          </a:p>
        </p:txBody>
      </p:sp>
      <p:sp>
        <p:nvSpPr>
          <p:cNvPr id="232453" name="AutoShape 5"/>
          <p:cNvSpPr>
            <a:spLocks/>
          </p:cNvSpPr>
          <p:nvPr/>
        </p:nvSpPr>
        <p:spPr bwMode="auto">
          <a:xfrm>
            <a:off x="3667125" y="936625"/>
            <a:ext cx="182563" cy="2741613"/>
          </a:xfrm>
          <a:prstGeom prst="leftBrace">
            <a:avLst>
              <a:gd name="adj1" fmla="val 125145"/>
              <a:gd name="adj2" fmla="val 50000"/>
            </a:avLst>
          </a:prstGeom>
          <a:solidFill>
            <a:schemeClr val="bg1"/>
          </a:solidFill>
          <a:ln w="381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defTabSz="969963" fontAlgn="base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prstClr val="white"/>
              </a:solidFill>
              <a:latin typeface="Cambria" pitchFamily="18" charset="0"/>
              <a:ea typeface="ＭＳ Ｐゴシック" pitchFamily="34" charset="-128"/>
            </a:endParaRPr>
          </a:p>
        </p:txBody>
      </p:sp>
      <p:sp>
        <p:nvSpPr>
          <p:cNvPr id="232454" name="Text Box 4"/>
          <p:cNvSpPr txBox="1">
            <a:spLocks noChangeArrowheads="1"/>
          </p:cNvSpPr>
          <p:nvPr/>
        </p:nvSpPr>
        <p:spPr bwMode="auto">
          <a:xfrm>
            <a:off x="1108075" y="1511300"/>
            <a:ext cx="3248025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69963" eaLnBrk="0" hangingPunct="0">
              <a:defRPr sz="9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969963" eaLnBrk="0" hangingPunct="0">
              <a:defRPr sz="9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969963" eaLnBrk="0" hangingPunct="0">
              <a:defRPr sz="9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969963" eaLnBrk="0" hangingPunct="0">
              <a:defRPr sz="9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969963" eaLnBrk="0" hangingPunct="0">
              <a:defRPr sz="9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969963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969963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969963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969963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0" i="1">
                <a:solidFill>
                  <a:prstClr val="white"/>
                </a:solidFill>
                <a:latin typeface="Clarendon Light"/>
              </a:rPr>
              <a:t>	= f</a:t>
            </a:r>
          </a:p>
        </p:txBody>
      </p:sp>
      <p:sp>
        <p:nvSpPr>
          <p:cNvPr id="232455" name="AutoShape 6"/>
          <p:cNvSpPr>
            <a:spLocks/>
          </p:cNvSpPr>
          <p:nvPr/>
        </p:nvSpPr>
        <p:spPr bwMode="auto">
          <a:xfrm>
            <a:off x="5859463" y="938213"/>
            <a:ext cx="182562" cy="2741612"/>
          </a:xfrm>
          <a:prstGeom prst="rightBrace">
            <a:avLst>
              <a:gd name="adj1" fmla="val 125145"/>
              <a:gd name="adj2" fmla="val 50000"/>
            </a:avLst>
          </a:prstGeom>
          <a:solidFill>
            <a:schemeClr val="bg1"/>
          </a:solidFill>
          <a:ln w="381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mbria" pitchFamily="18" charset="0"/>
              <a:ea typeface="ＭＳ Ｐゴシック" pitchFamily="34" charset="-128"/>
            </a:endParaRPr>
          </a:p>
        </p:txBody>
      </p:sp>
      <p:sp>
        <p:nvSpPr>
          <p:cNvPr id="232456" name="Text Box 4"/>
          <p:cNvSpPr txBox="1">
            <a:spLocks noChangeArrowheads="1"/>
          </p:cNvSpPr>
          <p:nvPr/>
        </p:nvSpPr>
        <p:spPr bwMode="auto">
          <a:xfrm>
            <a:off x="168275" y="965200"/>
            <a:ext cx="3248025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69963" eaLnBrk="0" hangingPunct="0">
              <a:defRPr sz="9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969963" eaLnBrk="0" hangingPunct="0">
              <a:defRPr sz="9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969963" eaLnBrk="0" hangingPunct="0">
              <a:defRPr sz="9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969963" eaLnBrk="0" hangingPunct="0">
              <a:defRPr sz="9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969963" eaLnBrk="0" hangingPunct="0">
              <a:defRPr sz="9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969963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969963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969963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969963" eaLnBrk="0" fontAlgn="base" hangingPunct="0">
              <a:spcBef>
                <a:spcPct val="50000"/>
              </a:spcBef>
              <a:spcAft>
                <a:spcPct val="0"/>
              </a:spcAft>
              <a:defRPr sz="9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400" i="1">
                <a:solidFill>
                  <a:prstClr val="white"/>
                </a:solidFill>
                <a:latin typeface="Clarendon Light"/>
              </a:rPr>
              <a:t>Better,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400" i="1">
                <a:solidFill>
                  <a:prstClr val="white"/>
                </a:solidFill>
                <a:latin typeface="Clarendon Light"/>
              </a:rPr>
              <a:t>Faster,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400" i="1">
                <a:solidFill>
                  <a:prstClr val="white"/>
                </a:solidFill>
                <a:latin typeface="Clarendon Light"/>
              </a:rPr>
              <a:t>Less Expensive</a:t>
            </a:r>
            <a:endParaRPr lang="en-US" sz="8800" i="1">
              <a:solidFill>
                <a:prstClr val="white"/>
              </a:solidFill>
              <a:latin typeface="Clarendon Light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80975" y="1981200"/>
            <a:ext cx="9158288" cy="3983038"/>
            <a:chOff x="180975" y="1980654"/>
            <a:chExt cx="9158288" cy="3983951"/>
          </a:xfrm>
        </p:grpSpPr>
        <p:sp>
          <p:nvSpPr>
            <p:cNvPr id="232458" name="Text Box 3"/>
            <p:cNvSpPr txBox="1">
              <a:spLocks noChangeArrowheads="1"/>
            </p:cNvSpPr>
            <p:nvPr/>
          </p:nvSpPr>
          <p:spPr bwMode="auto">
            <a:xfrm>
              <a:off x="180975" y="4318000"/>
              <a:ext cx="8963025" cy="16466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969963" eaLnBrk="0" hangingPunct="0">
                <a:defRPr sz="9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defTabSz="969963" eaLnBrk="0" hangingPunct="0">
                <a:defRPr sz="9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defTabSz="969963" eaLnBrk="0" hangingPunct="0">
                <a:defRPr sz="9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defTabSz="969963" eaLnBrk="0" hangingPunct="0">
                <a:defRPr sz="9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defTabSz="969963" eaLnBrk="0" hangingPunct="0">
                <a:defRPr sz="9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defTabSz="969963" eaLnBrk="0" fontAlgn="base" hangingPunct="0">
                <a:spcBef>
                  <a:spcPct val="50000"/>
                </a:spcBef>
                <a:spcAft>
                  <a:spcPct val="0"/>
                </a:spcAft>
                <a:defRPr sz="9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defTabSz="969963" eaLnBrk="0" fontAlgn="base" hangingPunct="0">
                <a:spcBef>
                  <a:spcPct val="50000"/>
                </a:spcBef>
                <a:spcAft>
                  <a:spcPct val="0"/>
                </a:spcAft>
                <a:defRPr sz="9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defTabSz="969963" eaLnBrk="0" fontAlgn="base" hangingPunct="0">
                <a:spcBef>
                  <a:spcPct val="50000"/>
                </a:spcBef>
                <a:spcAft>
                  <a:spcPct val="0"/>
                </a:spcAft>
                <a:defRPr sz="9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defTabSz="969963" eaLnBrk="0" fontAlgn="base" hangingPunct="0">
                <a:spcBef>
                  <a:spcPct val="50000"/>
                </a:spcBef>
                <a:spcAft>
                  <a:spcPct val="0"/>
                </a:spcAft>
                <a:defRPr sz="9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300" b="1">
                  <a:solidFill>
                    <a:prstClr val="white"/>
                  </a:solidFill>
                  <a:latin typeface="Arial" pitchFamily="34" charset="0"/>
                </a:rPr>
                <a:t>…</a:t>
              </a:r>
              <a:r>
                <a:rPr lang="en-US" sz="2300" b="1" u="sng">
                  <a:solidFill>
                    <a:prstClr val="white"/>
                  </a:solidFill>
                  <a:latin typeface="Arial" pitchFamily="34" charset="0"/>
                </a:rPr>
                <a:t>we must redesign</a:t>
              </a:r>
              <a:r>
                <a:rPr lang="en-US" sz="2300" b="1">
                  <a:solidFill>
                    <a:prstClr val="white"/>
                  </a:solidFill>
                  <a:latin typeface="Arial" pitchFamily="34" charset="0"/>
                </a:rPr>
                <a:t> what we do, where we do it, and how we do it, to produce a </a:t>
              </a:r>
              <a:r>
                <a:rPr lang="en-US" sz="2300" b="1" i="1">
                  <a:solidFill>
                    <a:srgbClr val="FF0000"/>
                  </a:solidFill>
                  <a:latin typeface="Arial" pitchFamily="34" charset="0"/>
                </a:rPr>
                <a:t>“better, faster, less expensive” </a:t>
              </a:r>
              <a:r>
                <a:rPr lang="en-US" sz="2300" b="1">
                  <a:solidFill>
                    <a:prstClr val="white"/>
                  </a:solidFill>
                  <a:latin typeface="Arial" pitchFamily="34" charset="0"/>
                </a:rPr>
                <a:t>result!</a:t>
              </a:r>
            </a:p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200" b="1" i="1">
                  <a:solidFill>
                    <a:prstClr val="white"/>
                  </a:solidFill>
                  <a:latin typeface="Arial" pitchFamily="34" charset="0"/>
                </a:rPr>
                <a:t>(or said another way, we must have </a:t>
              </a:r>
              <a:br>
                <a:rPr lang="en-US" sz="2200" b="1" i="1">
                  <a:solidFill>
                    <a:prstClr val="white"/>
                  </a:solidFill>
                  <a:latin typeface="Arial" pitchFamily="34" charset="0"/>
                </a:rPr>
              </a:br>
              <a:r>
                <a:rPr lang="en-US" sz="2200" b="1" i="1" u="sng">
                  <a:solidFill>
                    <a:prstClr val="white"/>
                  </a:solidFill>
                  <a:latin typeface="Arial" pitchFamily="34" charset="0"/>
                </a:rPr>
                <a:t>top decile performance</a:t>
              </a:r>
              <a:r>
                <a:rPr lang="en-US" sz="2200" b="1" i="1">
                  <a:solidFill>
                    <a:prstClr val="white"/>
                  </a:solidFill>
                  <a:latin typeface="Arial" pitchFamily="34" charset="0"/>
                </a:rPr>
                <a:t> on all measures)</a:t>
              </a:r>
            </a:p>
          </p:txBody>
        </p:sp>
        <p:sp>
          <p:nvSpPr>
            <p:cNvPr id="232459" name="Text Box 4"/>
            <p:cNvSpPr txBox="1">
              <a:spLocks noChangeArrowheads="1"/>
            </p:cNvSpPr>
            <p:nvPr/>
          </p:nvSpPr>
          <p:spPr bwMode="auto">
            <a:xfrm>
              <a:off x="6091238" y="1980654"/>
              <a:ext cx="3248025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969963" eaLnBrk="0" hangingPunct="0">
                <a:defRPr sz="9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defTabSz="969963" eaLnBrk="0" hangingPunct="0">
                <a:defRPr sz="9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defTabSz="969963" eaLnBrk="0" hangingPunct="0">
                <a:defRPr sz="9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defTabSz="969963" eaLnBrk="0" hangingPunct="0">
                <a:defRPr sz="9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defTabSz="969963" eaLnBrk="0" hangingPunct="0">
                <a:defRPr sz="9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defTabSz="969963" eaLnBrk="0" fontAlgn="base" hangingPunct="0">
                <a:spcBef>
                  <a:spcPct val="50000"/>
                </a:spcBef>
                <a:spcAft>
                  <a:spcPct val="0"/>
                </a:spcAft>
                <a:defRPr sz="9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defTabSz="969963" eaLnBrk="0" fontAlgn="base" hangingPunct="0">
                <a:spcBef>
                  <a:spcPct val="50000"/>
                </a:spcBef>
                <a:spcAft>
                  <a:spcPct val="0"/>
                </a:spcAft>
                <a:defRPr sz="9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defTabSz="969963" eaLnBrk="0" fontAlgn="base" hangingPunct="0">
                <a:spcBef>
                  <a:spcPct val="50000"/>
                </a:spcBef>
                <a:spcAft>
                  <a:spcPct val="0"/>
                </a:spcAft>
                <a:defRPr sz="9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defTabSz="969963" eaLnBrk="0" fontAlgn="base" hangingPunct="0">
                <a:spcBef>
                  <a:spcPct val="50000"/>
                </a:spcBef>
                <a:spcAft>
                  <a:spcPct val="0"/>
                </a:spcAft>
                <a:defRPr sz="9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4400" i="1">
                  <a:solidFill>
                    <a:prstClr val="white"/>
                  </a:solidFill>
                  <a:latin typeface="Clarendon Light"/>
                </a:rPr>
                <a:t>,therefore…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160742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eft-Right Arrow 5"/>
          <p:cNvSpPr/>
          <p:nvPr/>
        </p:nvSpPr>
        <p:spPr>
          <a:xfrm>
            <a:off x="90368" y="689427"/>
            <a:ext cx="9053763" cy="2247695"/>
          </a:xfrm>
          <a:prstGeom prst="leftRightArrow">
            <a:avLst>
              <a:gd name="adj1" fmla="val 61982"/>
              <a:gd name="adj2" fmla="val 43548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167" tIns="48083" rIns="96167" bIns="48083" anchor="ctr"/>
          <a:lstStyle/>
          <a:p>
            <a:pPr algn="ctr" defTabSz="906608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18818" name="TextBox 6"/>
          <p:cNvSpPr txBox="1">
            <a:spLocks noChangeArrowheads="1"/>
          </p:cNvSpPr>
          <p:nvPr/>
        </p:nvSpPr>
        <p:spPr bwMode="auto">
          <a:xfrm>
            <a:off x="5758113" y="1435326"/>
            <a:ext cx="1709487" cy="558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167" tIns="48083" rIns="96167" bIns="48083">
            <a:spAutoFit/>
          </a:bodyPr>
          <a:lstStyle/>
          <a:p>
            <a:pPr algn="ctr" defTabSz="959873" fontAlgn="base">
              <a:spcBef>
                <a:spcPct val="0"/>
              </a:spcBef>
              <a:spcAft>
                <a:spcPct val="0"/>
              </a:spcAft>
            </a:pPr>
            <a:r>
              <a:rPr lang="en-US" sz="1700" b="1" dirty="0">
                <a:solidFill>
                  <a:srgbClr val="424245"/>
                </a:solidFill>
                <a:latin typeface="Arial"/>
              </a:rPr>
              <a:t>Quaternary </a:t>
            </a:r>
            <a:r>
              <a:rPr lang="en-US" sz="1300" b="1" dirty="0" smtClean="0">
                <a:solidFill>
                  <a:srgbClr val="424245"/>
                </a:solidFill>
                <a:latin typeface="Arial"/>
              </a:rPr>
              <a:t>(domain of </a:t>
            </a:r>
            <a:r>
              <a:rPr lang="en-US" sz="1300" b="1" dirty="0">
                <a:solidFill>
                  <a:srgbClr val="424245"/>
                </a:solidFill>
                <a:latin typeface="Arial"/>
              </a:rPr>
              <a:t>AHCs)</a:t>
            </a:r>
          </a:p>
        </p:txBody>
      </p:sp>
      <p:sp>
        <p:nvSpPr>
          <p:cNvPr id="418820" name="TextBox 8"/>
          <p:cNvSpPr txBox="1">
            <a:spLocks noChangeArrowheads="1"/>
          </p:cNvSpPr>
          <p:nvPr/>
        </p:nvSpPr>
        <p:spPr bwMode="auto">
          <a:xfrm>
            <a:off x="1985346" y="1446806"/>
            <a:ext cx="1709487" cy="62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167" tIns="48083" rIns="96167" bIns="48083">
            <a:spAutoFit/>
          </a:bodyPr>
          <a:lstStyle/>
          <a:p>
            <a:pPr algn="ctr" defTabSz="959873" fontAlgn="base">
              <a:spcBef>
                <a:spcPct val="0"/>
              </a:spcBef>
              <a:spcAft>
                <a:spcPct val="0"/>
              </a:spcAft>
            </a:pPr>
            <a:r>
              <a:rPr lang="en-US" sz="1700" b="1" dirty="0">
                <a:solidFill>
                  <a:srgbClr val="424245"/>
                </a:solidFill>
                <a:latin typeface="Arial"/>
              </a:rPr>
              <a:t>General Acute Care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882316" y="2108939"/>
            <a:ext cx="0" cy="489857"/>
          </a:xfrm>
          <a:prstGeom prst="straightConnector1">
            <a:avLst/>
          </a:prstGeom>
          <a:ln w="57150"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8821" name="TextBox 9"/>
          <p:cNvSpPr txBox="1">
            <a:spLocks noChangeArrowheads="1"/>
          </p:cNvSpPr>
          <p:nvPr/>
        </p:nvSpPr>
        <p:spPr bwMode="auto">
          <a:xfrm>
            <a:off x="271713" y="1218655"/>
            <a:ext cx="1709487" cy="1143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167" tIns="48083" rIns="96167" bIns="48083">
            <a:spAutoFit/>
          </a:bodyPr>
          <a:lstStyle/>
          <a:p>
            <a:pPr algn="ctr" defTabSz="959873" fontAlgn="base">
              <a:spcBef>
                <a:spcPct val="0"/>
              </a:spcBef>
              <a:spcAft>
                <a:spcPct val="0"/>
              </a:spcAft>
            </a:pPr>
            <a:r>
              <a:rPr lang="en-US" sz="1700" b="1" dirty="0" smtClean="0">
                <a:solidFill>
                  <a:srgbClr val="424245"/>
                </a:solidFill>
                <a:latin typeface="Arial"/>
              </a:rPr>
              <a:t>Predictive, Preventative, Diagnostic </a:t>
            </a:r>
            <a:r>
              <a:rPr lang="en-US" sz="1700" b="1" dirty="0">
                <a:solidFill>
                  <a:srgbClr val="424245"/>
                </a:solidFill>
                <a:latin typeface="Arial"/>
              </a:rPr>
              <a:t>&amp; Chronic Care</a:t>
            </a:r>
          </a:p>
        </p:txBody>
      </p:sp>
      <p:sp>
        <p:nvSpPr>
          <p:cNvPr id="418822" name="TextBox 10"/>
          <p:cNvSpPr txBox="1">
            <a:spLocks noChangeArrowheads="1"/>
          </p:cNvSpPr>
          <p:nvPr/>
        </p:nvSpPr>
        <p:spPr bwMode="auto">
          <a:xfrm>
            <a:off x="7356641" y="1513275"/>
            <a:ext cx="1711159" cy="62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167" tIns="48083" rIns="96167" bIns="48083">
            <a:spAutoFit/>
          </a:bodyPr>
          <a:lstStyle/>
          <a:p>
            <a:pPr algn="ctr" defTabSz="959873" fontAlgn="base">
              <a:spcBef>
                <a:spcPct val="0"/>
              </a:spcBef>
              <a:spcAft>
                <a:spcPct val="0"/>
              </a:spcAft>
            </a:pPr>
            <a:r>
              <a:rPr lang="en-US" sz="1700" b="1" dirty="0" smtClean="0">
                <a:solidFill>
                  <a:srgbClr val="424245"/>
                </a:solidFill>
                <a:latin typeface="Arial"/>
              </a:rPr>
              <a:t>Post-Acute/</a:t>
            </a:r>
            <a:r>
              <a:rPr lang="en-US" sz="1700" b="1" dirty="0">
                <a:solidFill>
                  <a:srgbClr val="424245"/>
                </a:solidFill>
                <a:latin typeface="Arial"/>
              </a:rPr>
              <a:t/>
            </a:r>
            <a:br>
              <a:rPr lang="en-US" sz="1700" b="1" dirty="0">
                <a:solidFill>
                  <a:srgbClr val="424245"/>
                </a:solidFill>
                <a:latin typeface="Arial"/>
              </a:rPr>
            </a:br>
            <a:r>
              <a:rPr lang="en-US" sz="1700" b="1" dirty="0">
                <a:solidFill>
                  <a:srgbClr val="424245"/>
                </a:solidFill>
                <a:latin typeface="Arial"/>
              </a:rPr>
              <a:t>End of Life</a:t>
            </a:r>
            <a:endParaRPr lang="en-US" sz="1300" b="1" dirty="0">
              <a:solidFill>
                <a:srgbClr val="424245"/>
              </a:solidFill>
              <a:latin typeface="Arial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962539" y="2598788"/>
            <a:ext cx="7218947" cy="0"/>
          </a:xfrm>
          <a:prstGeom prst="line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2887579" y="2108939"/>
            <a:ext cx="0" cy="489857"/>
          </a:xfrm>
          <a:prstGeom prst="straightConnector1">
            <a:avLst/>
          </a:prstGeom>
          <a:ln w="57150"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4732421" y="2108939"/>
            <a:ext cx="0" cy="489857"/>
          </a:xfrm>
          <a:prstGeom prst="straightConnector1">
            <a:avLst/>
          </a:prstGeom>
          <a:ln w="57150"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6577263" y="2108939"/>
            <a:ext cx="0" cy="489857"/>
          </a:xfrm>
          <a:prstGeom prst="straightConnector1">
            <a:avLst/>
          </a:prstGeom>
          <a:ln w="57150"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8101263" y="2108939"/>
            <a:ext cx="0" cy="489857"/>
          </a:xfrm>
          <a:prstGeom prst="straightConnector1">
            <a:avLst/>
          </a:prstGeom>
          <a:ln w="57150"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8832" name="TextBox 28"/>
          <p:cNvSpPr txBox="1">
            <a:spLocks noChangeArrowheads="1"/>
          </p:cNvSpPr>
          <p:nvPr/>
        </p:nvSpPr>
        <p:spPr bwMode="auto">
          <a:xfrm>
            <a:off x="1925062" y="2610703"/>
            <a:ext cx="5614737" cy="362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167" tIns="48083" rIns="96167" bIns="48083">
            <a:spAutoFit/>
          </a:bodyPr>
          <a:lstStyle/>
          <a:p>
            <a:pPr algn="ctr" defTabSz="959873" fontAlgn="base">
              <a:spcBef>
                <a:spcPct val="0"/>
              </a:spcBef>
              <a:spcAft>
                <a:spcPct val="0"/>
              </a:spcAft>
            </a:pPr>
            <a:r>
              <a:rPr lang="en-US" sz="1700" b="1" dirty="0">
                <a:solidFill>
                  <a:srgbClr val="424245"/>
                </a:solidFill>
                <a:latin typeface="Arial"/>
              </a:rPr>
              <a:t>Coordination and Transition Management</a:t>
            </a:r>
          </a:p>
        </p:txBody>
      </p:sp>
      <p:grpSp>
        <p:nvGrpSpPr>
          <p:cNvPr id="2" name="Group 30"/>
          <p:cNvGrpSpPr/>
          <p:nvPr/>
        </p:nvGrpSpPr>
        <p:grpSpPr>
          <a:xfrm>
            <a:off x="90293" y="1038511"/>
            <a:ext cx="8572459" cy="5754979"/>
            <a:chOff x="85764" y="1161182"/>
            <a:chExt cx="8143836" cy="5371304"/>
          </a:xfrm>
        </p:grpSpPr>
        <p:sp>
          <p:nvSpPr>
            <p:cNvPr id="15" name="Oval 14"/>
            <p:cNvSpPr/>
            <p:nvPr/>
          </p:nvSpPr>
          <p:spPr>
            <a:xfrm>
              <a:off x="228602" y="1161182"/>
              <a:ext cx="1600200" cy="16002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anchor="ctr"/>
            <a:lstStyle/>
            <a:p>
              <a:pPr algn="ctr" defTabSz="906608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304800" y="2461999"/>
              <a:ext cx="7924800" cy="64582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anchor="ctr"/>
            <a:lstStyle/>
            <a:p>
              <a:pPr algn="ctr" defTabSz="906608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18834" name="Text Box 19"/>
            <p:cNvSpPr txBox="1">
              <a:spLocks noChangeArrowheads="1"/>
            </p:cNvSpPr>
            <p:nvPr/>
          </p:nvSpPr>
          <p:spPr bwMode="auto">
            <a:xfrm>
              <a:off x="85764" y="3056681"/>
              <a:ext cx="3099382" cy="34758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8" tIns="45714" rIns="91428" bIns="45714">
              <a:spAutoFit/>
            </a:bodyPr>
            <a:lstStyle/>
            <a:p>
              <a:pPr marL="228600" indent="-228600" defTabSz="961807" fontAlgn="base">
                <a:spcBef>
                  <a:spcPct val="0"/>
                </a:spcBef>
                <a:spcAft>
                  <a:spcPts val="600"/>
                </a:spcAft>
                <a:buFont typeface="+mj-lt"/>
                <a:buAutoNum type="arabicPeriod"/>
              </a:pPr>
              <a:r>
                <a:rPr lang="en-US" sz="1700" dirty="0">
                  <a:solidFill>
                    <a:srgbClr val="000000"/>
                  </a:solidFill>
                  <a:latin typeface="Arial"/>
                </a:rPr>
                <a:t>E</a:t>
              </a:r>
              <a:r>
                <a:rPr lang="en-US" sz="1700" dirty="0" smtClean="0">
                  <a:solidFill>
                    <a:srgbClr val="000000"/>
                  </a:solidFill>
                  <a:latin typeface="Arial"/>
                </a:rPr>
                <a:t>ducate </a:t>
              </a:r>
              <a:r>
                <a:rPr lang="en-US" sz="1700" dirty="0">
                  <a:solidFill>
                    <a:srgbClr val="000000"/>
                  </a:solidFill>
                  <a:latin typeface="Arial"/>
                </a:rPr>
                <a:t>primary care physicians &amp; health professionals</a:t>
              </a:r>
            </a:p>
            <a:p>
              <a:pPr marL="228600" indent="-228600" defTabSz="961807" fontAlgn="base">
                <a:spcBef>
                  <a:spcPct val="0"/>
                </a:spcBef>
                <a:spcAft>
                  <a:spcPts val="600"/>
                </a:spcAft>
                <a:buFont typeface="+mj-lt"/>
                <a:buAutoNum type="arabicPeriod"/>
              </a:pPr>
              <a:r>
                <a:rPr lang="en-US" sz="1700" dirty="0">
                  <a:solidFill>
                    <a:srgbClr val="000000"/>
                  </a:solidFill>
                  <a:latin typeface="Arial"/>
                </a:rPr>
                <a:t>T</a:t>
              </a:r>
              <a:r>
                <a:rPr lang="en-US" sz="1700" dirty="0" smtClean="0">
                  <a:solidFill>
                    <a:srgbClr val="000000"/>
                  </a:solidFill>
                  <a:latin typeface="Arial"/>
                </a:rPr>
                <a:t>ransportable </a:t>
              </a:r>
              <a:r>
                <a:rPr lang="en-US" sz="1700" dirty="0">
                  <a:solidFill>
                    <a:srgbClr val="000000"/>
                  </a:solidFill>
                  <a:latin typeface="Arial"/>
                </a:rPr>
                <a:t>care delivery models that are preventative, predictive, and personalized</a:t>
              </a:r>
            </a:p>
            <a:p>
              <a:pPr marL="228600" indent="-228600" defTabSz="961807" fontAlgn="base">
                <a:spcBef>
                  <a:spcPct val="0"/>
                </a:spcBef>
                <a:spcAft>
                  <a:spcPts val="600"/>
                </a:spcAft>
                <a:buFont typeface="+mj-lt"/>
                <a:buAutoNum type="arabicPeriod"/>
              </a:pPr>
              <a:r>
                <a:rPr lang="en-US" sz="1700" dirty="0" err="1">
                  <a:solidFill>
                    <a:srgbClr val="000000"/>
                  </a:solidFill>
                  <a:latin typeface="Arial"/>
                </a:rPr>
                <a:t>I</a:t>
              </a:r>
              <a:r>
                <a:rPr lang="en-US" sz="1700" dirty="0" err="1" smtClean="0">
                  <a:solidFill>
                    <a:srgbClr val="000000"/>
                  </a:solidFill>
                  <a:latin typeface="Arial"/>
                </a:rPr>
                <a:t>nterprofessional</a:t>
              </a:r>
              <a:r>
                <a:rPr lang="en-US" sz="1700" dirty="0" smtClean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1700" dirty="0">
                  <a:solidFill>
                    <a:srgbClr val="000000"/>
                  </a:solidFill>
                  <a:latin typeface="Arial"/>
                </a:rPr>
                <a:t>care team </a:t>
              </a:r>
              <a:r>
                <a:rPr lang="en-US" sz="1700" dirty="0" smtClean="0">
                  <a:solidFill>
                    <a:srgbClr val="000000"/>
                  </a:solidFill>
                  <a:latin typeface="Arial"/>
                </a:rPr>
                <a:t>education/training </a:t>
              </a:r>
              <a:r>
                <a:rPr lang="en-US" sz="1700" dirty="0">
                  <a:solidFill>
                    <a:srgbClr val="000000"/>
                  </a:solidFill>
                  <a:latin typeface="Arial"/>
                </a:rPr>
                <a:t>models</a:t>
              </a:r>
            </a:p>
            <a:p>
              <a:pPr marL="228600" indent="-228600" defTabSz="961807" fontAlgn="base">
                <a:spcBef>
                  <a:spcPct val="0"/>
                </a:spcBef>
                <a:spcAft>
                  <a:spcPts val="600"/>
                </a:spcAft>
                <a:buFont typeface="+mj-lt"/>
                <a:buAutoNum type="arabicPeriod"/>
              </a:pPr>
              <a:r>
                <a:rPr lang="en-US" sz="1700" dirty="0" smtClean="0">
                  <a:solidFill>
                    <a:srgbClr val="000000"/>
                  </a:solidFill>
                  <a:latin typeface="Arial"/>
                </a:rPr>
                <a:t>Public </a:t>
              </a:r>
              <a:r>
                <a:rPr lang="en-US" sz="1700" dirty="0">
                  <a:solidFill>
                    <a:srgbClr val="000000"/>
                  </a:solidFill>
                  <a:latin typeface="Arial"/>
                </a:rPr>
                <a:t>Health linkages </a:t>
              </a:r>
              <a:r>
                <a:rPr lang="en-US" sz="1700" dirty="0" smtClean="0">
                  <a:solidFill>
                    <a:srgbClr val="000000"/>
                  </a:solidFill>
                  <a:latin typeface="Arial"/>
                </a:rPr>
                <a:t>&amp; create interventions for </a:t>
              </a:r>
              <a:r>
                <a:rPr lang="en-US" sz="1700" dirty="0">
                  <a:solidFill>
                    <a:srgbClr val="000000"/>
                  </a:solidFill>
                  <a:latin typeface="Arial"/>
                </a:rPr>
                <a:t>social determinants of </a:t>
              </a:r>
              <a:r>
                <a:rPr lang="en-US" sz="1700" dirty="0" smtClean="0">
                  <a:solidFill>
                    <a:srgbClr val="000000"/>
                  </a:solidFill>
                  <a:latin typeface="Arial"/>
                </a:rPr>
                <a:t>health; meaningful </a:t>
              </a:r>
              <a:r>
                <a:rPr lang="en-US" sz="1700" dirty="0">
                  <a:solidFill>
                    <a:srgbClr val="000000"/>
                  </a:solidFill>
                  <a:latin typeface="Arial"/>
                </a:rPr>
                <a:t>health services research</a:t>
              </a:r>
            </a:p>
          </p:txBody>
        </p:sp>
      </p:grpSp>
      <p:sp>
        <p:nvSpPr>
          <p:cNvPr id="29" name="Title 1"/>
          <p:cNvSpPr txBox="1">
            <a:spLocks/>
          </p:cNvSpPr>
          <p:nvPr/>
        </p:nvSpPr>
        <p:spPr>
          <a:xfrm>
            <a:off x="547481" y="-23574"/>
            <a:ext cx="9663319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6" tIns="45678" rIns="91356" bIns="4567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5pPr>
            <a:lvl6pPr marL="456776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6pPr>
            <a:lvl7pPr marL="91355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7pPr>
            <a:lvl8pPr marL="1370327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8pPr>
            <a:lvl9pPr marL="1827096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defTabSz="913550"/>
            <a:r>
              <a:rPr lang="en-US" b="1" dirty="0" smtClean="0">
                <a:solidFill>
                  <a:srgbClr val="FFFFFF"/>
                </a:solidFill>
              </a:rPr>
              <a:t>How Do We Strengthen Our Relevance for 4M Citizens?</a:t>
            </a:r>
            <a:endParaRPr lang="en-US" b="1" dirty="0">
              <a:solidFill>
                <a:srgbClr val="FFFFFF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593432" y="685800"/>
            <a:ext cx="3943152" cy="6381428"/>
            <a:chOff x="3593432" y="685800"/>
            <a:chExt cx="3943152" cy="6381428"/>
          </a:xfrm>
        </p:grpSpPr>
        <p:sp>
          <p:nvSpPr>
            <p:cNvPr id="9" name="TextBox 8"/>
            <p:cNvSpPr txBox="1"/>
            <p:nvPr/>
          </p:nvSpPr>
          <p:spPr>
            <a:xfrm>
              <a:off x="3962400" y="685800"/>
              <a:ext cx="3241841" cy="369332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167" tIns="48083" rIns="96167" bIns="48083" anchor="ctr"/>
            <a:lstStyle>
              <a:defPPr>
                <a:defRPr lang="en-US"/>
              </a:defPPr>
              <a:lvl1pPr algn="ctr" defTabSz="906608">
                <a:defRPr>
                  <a:solidFill>
                    <a:srgbClr val="FFFFFF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700" b="1" dirty="0" smtClean="0">
                  <a:solidFill>
                    <a:srgbClr val="FF0000"/>
                  </a:solidFill>
                  <a:latin typeface="Arial"/>
                </a:rPr>
                <a:t>(Advanced &amp; Complex Care)</a:t>
              </a:r>
              <a:endParaRPr lang="en-US" sz="1700" b="1" dirty="0">
                <a:solidFill>
                  <a:srgbClr val="FF0000"/>
                </a:solidFill>
                <a:latin typeface="Arial"/>
              </a:endParaRPr>
            </a:p>
          </p:txBody>
        </p:sp>
        <p:grpSp>
          <p:nvGrpSpPr>
            <p:cNvPr id="3" name="Group 31"/>
            <p:cNvGrpSpPr/>
            <p:nvPr/>
          </p:nvGrpSpPr>
          <p:grpSpPr>
            <a:xfrm>
              <a:off x="3593432" y="1038555"/>
              <a:ext cx="3943152" cy="6028673"/>
              <a:chOff x="3413761" y="1161182"/>
              <a:chExt cx="3745994" cy="5626761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5108449" y="1161182"/>
                <a:ext cx="2051306" cy="160020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anchor="ctr"/>
              <a:lstStyle/>
              <a:p>
                <a:pPr algn="ctr" defTabSz="906608"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3413761" y="1161182"/>
                <a:ext cx="2051306" cy="160020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anchor="ctr"/>
              <a:lstStyle/>
              <a:p>
                <a:pPr algn="ctr" defTabSz="906608"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Text Box 19"/>
              <p:cNvSpPr txBox="1">
                <a:spLocks noChangeArrowheads="1"/>
              </p:cNvSpPr>
              <p:nvPr/>
            </p:nvSpPr>
            <p:spPr bwMode="auto">
              <a:xfrm>
                <a:off x="3771138" y="3067962"/>
                <a:ext cx="2477263" cy="37199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1428" tIns="45714" rIns="91428" bIns="45714">
                <a:spAutoFit/>
              </a:bodyPr>
              <a:lstStyle>
                <a:defPPr>
                  <a:defRPr lang="en-US"/>
                </a:defPPr>
                <a:lvl1pPr marL="361708" indent="-361708" defTabSz="961807" fontAlgn="base">
                  <a:spcBef>
                    <a:spcPct val="0"/>
                  </a:spcBef>
                  <a:spcAft>
                    <a:spcPts val="600"/>
                  </a:spcAft>
                  <a:buFont typeface="+mj-lt"/>
                  <a:buAutoNum type="arabicPeriod"/>
                  <a:defRPr sz="1700">
                    <a:solidFill>
                      <a:srgbClr val="000000"/>
                    </a:solidFill>
                  </a:defRPr>
                </a:lvl1pPr>
              </a:lstStyle>
              <a:p>
                <a:pPr marL="228600" indent="-228600"/>
                <a:r>
                  <a:rPr lang="en-US" dirty="0">
                    <a:latin typeface="Arial"/>
                  </a:rPr>
                  <a:t>R</a:t>
                </a:r>
                <a:r>
                  <a:rPr lang="en-US" dirty="0" smtClean="0">
                    <a:latin typeface="Arial"/>
                  </a:rPr>
                  <a:t>egionally </a:t>
                </a:r>
                <a:br>
                  <a:rPr lang="en-US" dirty="0" smtClean="0">
                    <a:latin typeface="Arial"/>
                  </a:rPr>
                </a:br>
                <a:r>
                  <a:rPr lang="en-US" dirty="0" smtClean="0">
                    <a:latin typeface="Arial"/>
                  </a:rPr>
                  <a:t>non-duplicative</a:t>
                </a:r>
                <a:r>
                  <a:rPr lang="en-US" dirty="0">
                    <a:latin typeface="Arial"/>
                  </a:rPr>
                  <a:t>, distinctive, </a:t>
                </a:r>
                <a:r>
                  <a:rPr lang="en-US" dirty="0" smtClean="0">
                    <a:latin typeface="Arial"/>
                  </a:rPr>
                  <a:t/>
                </a:r>
                <a:br>
                  <a:rPr lang="en-US" dirty="0" smtClean="0">
                    <a:latin typeface="Arial"/>
                  </a:rPr>
                </a:br>
                <a:r>
                  <a:rPr lang="en-US" dirty="0" smtClean="0">
                    <a:latin typeface="Arial"/>
                  </a:rPr>
                  <a:t>multi-mission </a:t>
                </a:r>
                <a:r>
                  <a:rPr lang="en-US" dirty="0">
                    <a:latin typeface="Arial"/>
                  </a:rPr>
                  <a:t>programs</a:t>
                </a:r>
              </a:p>
              <a:p>
                <a:pPr marL="228600" indent="-228600"/>
                <a:r>
                  <a:rPr lang="en-US" dirty="0">
                    <a:latin typeface="Arial"/>
                  </a:rPr>
                  <a:t>Partner with community to delivery primary &amp; </a:t>
                </a:r>
                <a:r>
                  <a:rPr lang="en-US" dirty="0" smtClean="0">
                    <a:latin typeface="Arial"/>
                  </a:rPr>
                  <a:t>first </a:t>
                </a:r>
                <a:r>
                  <a:rPr lang="en-US" dirty="0">
                    <a:latin typeface="Arial"/>
                  </a:rPr>
                  <a:t>level 2˚ are on lower cost delivery chassis</a:t>
                </a:r>
              </a:p>
              <a:p>
                <a:pPr marL="228600" indent="-228600"/>
                <a:r>
                  <a:rPr lang="en-US" dirty="0" smtClean="0">
                    <a:latin typeface="Arial"/>
                  </a:rPr>
                  <a:t>Organize faculty </a:t>
                </a:r>
                <a:r>
                  <a:rPr lang="en-US" dirty="0">
                    <a:latin typeface="Arial"/>
                  </a:rPr>
                  <a:t>and staff to reflect this orientation</a:t>
                </a:r>
              </a:p>
              <a:p>
                <a:endParaRPr lang="en-US" dirty="0">
                  <a:latin typeface="Arial"/>
                </a:endParaRPr>
              </a:p>
            </p:txBody>
          </p:sp>
        </p:grpSp>
      </p:grpSp>
      <p:sp>
        <p:nvSpPr>
          <p:cNvPr id="33" name="Text Box 19"/>
          <p:cNvSpPr txBox="1">
            <a:spLocks noChangeArrowheads="1"/>
          </p:cNvSpPr>
          <p:nvPr/>
        </p:nvSpPr>
        <p:spPr bwMode="auto">
          <a:xfrm>
            <a:off x="7197765" y="3103960"/>
            <a:ext cx="2098635" cy="252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4" rIns="91428" bIns="45714">
            <a:spAutoFit/>
          </a:bodyPr>
          <a:lstStyle>
            <a:defPPr>
              <a:defRPr lang="en-US"/>
            </a:defPPr>
            <a:lvl1pPr marL="361708" indent="-361708" defTabSz="961807" fontAlgn="base"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  <a:defRPr sz="1700">
                <a:solidFill>
                  <a:srgbClr val="000000"/>
                </a:solidFill>
              </a:defRPr>
            </a:lvl1pPr>
          </a:lstStyle>
          <a:p>
            <a:pPr marL="228600" indent="-228600"/>
            <a:r>
              <a:rPr lang="en-US" dirty="0">
                <a:latin typeface="Arial"/>
              </a:rPr>
              <a:t>Partner with community to delivery post-acute care</a:t>
            </a:r>
          </a:p>
          <a:p>
            <a:pPr marL="228600" indent="-228600"/>
            <a:r>
              <a:rPr lang="en-US" dirty="0">
                <a:latin typeface="Arial"/>
              </a:rPr>
              <a:t>Partner with patients and families </a:t>
            </a:r>
            <a:r>
              <a:rPr lang="en-US" dirty="0" smtClean="0">
                <a:latin typeface="Arial"/>
              </a:rPr>
              <a:t>on palliative care </a:t>
            </a:r>
            <a:r>
              <a:rPr lang="en-US" dirty="0">
                <a:latin typeface="Arial"/>
              </a:rPr>
              <a:t>&amp; </a:t>
            </a:r>
            <a:r>
              <a:rPr lang="en-US" dirty="0" smtClean="0">
                <a:latin typeface="Arial"/>
              </a:rPr>
              <a:t>hospice options</a:t>
            </a:r>
            <a:endParaRPr lang="en-US" dirty="0">
              <a:latin typeface="Arial"/>
            </a:endParaRPr>
          </a:p>
        </p:txBody>
      </p:sp>
      <p:sp>
        <p:nvSpPr>
          <p:cNvPr id="418819" name="TextBox 7"/>
          <p:cNvSpPr txBox="1">
            <a:spLocks noChangeArrowheads="1"/>
          </p:cNvSpPr>
          <p:nvPr/>
        </p:nvSpPr>
        <p:spPr bwMode="auto">
          <a:xfrm>
            <a:off x="3830187" y="1435326"/>
            <a:ext cx="1709487" cy="95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167" tIns="48083" rIns="96167" bIns="48083">
            <a:spAutoFit/>
          </a:bodyPr>
          <a:lstStyle/>
          <a:p>
            <a:pPr algn="ctr" defTabSz="959873" fontAlgn="base">
              <a:spcBef>
                <a:spcPct val="0"/>
              </a:spcBef>
              <a:spcAft>
                <a:spcPct val="0"/>
              </a:spcAft>
            </a:pPr>
            <a:r>
              <a:rPr lang="en-US" sz="1700" b="1" dirty="0">
                <a:solidFill>
                  <a:srgbClr val="424245"/>
                </a:solidFill>
                <a:latin typeface="Arial"/>
              </a:rPr>
              <a:t>Tertiary </a:t>
            </a:r>
            <a:r>
              <a:rPr lang="en-US" sz="1300" b="1" dirty="0">
                <a:solidFill>
                  <a:srgbClr val="424245"/>
                </a:solidFill>
                <a:latin typeface="Arial"/>
              </a:rPr>
              <a:t>(migrating to community hospitals)</a:t>
            </a:r>
            <a:endParaRPr lang="en-US" sz="1700" b="1" dirty="0">
              <a:solidFill>
                <a:srgbClr val="424245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34400" y="914400"/>
            <a:ext cx="338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3550"/>
            <a:r>
              <a:rPr lang="en-US" sz="2800" dirty="0" smtClean="0">
                <a:solidFill>
                  <a:srgbClr val="FF0000"/>
                </a:solidFill>
              </a:rPr>
              <a:t>*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34200" y="5867400"/>
            <a:ext cx="1938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550"/>
            <a:r>
              <a:rPr lang="en-US" sz="1400" i="1" dirty="0" smtClean="0">
                <a:solidFill>
                  <a:srgbClr val="000000"/>
                </a:solidFill>
                <a:latin typeface="Arial"/>
              </a:rPr>
              <a:t>Inclusive of mental &amp; behavioral health</a:t>
            </a:r>
            <a:endParaRPr lang="en-US" sz="1400" i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764923" y="5715000"/>
            <a:ext cx="338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3550"/>
            <a:r>
              <a:rPr lang="en-US" sz="2800" dirty="0" smtClean="0">
                <a:solidFill>
                  <a:srgbClr val="FF0000"/>
                </a:solidFill>
              </a:rPr>
              <a:t>*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6741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5_Title Page - Client Presentation">
  <a:themeElements>
    <a:clrScheme name="Title Page - Client Presentation 8">
      <a:dk1>
        <a:srgbClr val="000000"/>
      </a:dk1>
      <a:lt1>
        <a:srgbClr val="FFFFFF"/>
      </a:lt1>
      <a:dk2>
        <a:srgbClr val="F0AB00"/>
      </a:dk2>
      <a:lt2>
        <a:srgbClr val="D52B1E"/>
      </a:lt2>
      <a:accent1>
        <a:srgbClr val="7AB800"/>
      </a:accent1>
      <a:accent2>
        <a:srgbClr val="00A8B4"/>
      </a:accent2>
      <a:accent3>
        <a:srgbClr val="FFFFFF"/>
      </a:accent3>
      <a:accent4>
        <a:srgbClr val="000000"/>
      </a:accent4>
      <a:accent5>
        <a:srgbClr val="BED8AA"/>
      </a:accent5>
      <a:accent6>
        <a:srgbClr val="0098A3"/>
      </a:accent6>
      <a:hlink>
        <a:srgbClr val="666666"/>
      </a:hlink>
      <a:folHlink>
        <a:srgbClr val="4D4D4D"/>
      </a:folHlink>
    </a:clrScheme>
    <a:fontScheme name="Title Page - Client Presentation">
      <a:majorFont>
        <a:latin typeface="Calibri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101858" tIns="50929" rIns="101858" bIns="50929" numCol="1" anchor="ctr" anchorCtr="0" compatLnSpc="1">
        <a:prstTxWarp prst="textNoShape">
          <a:avLst/>
        </a:prstTxWarp>
      </a:bodyPr>
      <a:lstStyle>
        <a:defPPr marL="0" marR="0" indent="0" algn="ctr" defTabSz="1019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101858" tIns="50929" rIns="101858" bIns="50929" numCol="1" anchor="ctr" anchorCtr="0" compatLnSpc="1">
        <a:prstTxWarp prst="textNoShape">
          <a:avLst/>
        </a:prstTxWarp>
      </a:bodyPr>
      <a:lstStyle>
        <a:defPPr marL="0" marR="0" indent="0" algn="ctr" defTabSz="1019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Title Page - Client Presentation 1">
        <a:dk1>
          <a:srgbClr val="000000"/>
        </a:dk1>
        <a:lt1>
          <a:srgbClr val="FFFFFF"/>
        </a:lt1>
        <a:dk2>
          <a:srgbClr val="EC1608"/>
        </a:dk2>
        <a:lt2>
          <a:srgbClr val="808080"/>
        </a:lt2>
        <a:accent1>
          <a:srgbClr val="FFFFFF"/>
        </a:accent1>
        <a:accent2>
          <a:srgbClr val="EC1608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D61306"/>
        </a:accent6>
        <a:hlink>
          <a:srgbClr val="B2B2B2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Page - Client Presentation 2">
        <a:dk1>
          <a:srgbClr val="000000"/>
        </a:dk1>
        <a:lt1>
          <a:srgbClr val="FFFFFF"/>
        </a:lt1>
        <a:dk2>
          <a:srgbClr val="EC1608"/>
        </a:dk2>
        <a:lt2>
          <a:srgbClr val="003768"/>
        </a:lt2>
        <a:accent1>
          <a:srgbClr val="93A445"/>
        </a:accent1>
        <a:accent2>
          <a:srgbClr val="4E8ABE"/>
        </a:accent2>
        <a:accent3>
          <a:srgbClr val="FFFFFF"/>
        </a:accent3>
        <a:accent4>
          <a:srgbClr val="000000"/>
        </a:accent4>
        <a:accent5>
          <a:srgbClr val="C8CFB0"/>
        </a:accent5>
        <a:accent6>
          <a:srgbClr val="467DAC"/>
        </a:accent6>
        <a:hlink>
          <a:srgbClr val="E58E1A"/>
        </a:hlink>
        <a:folHlink>
          <a:srgbClr val="B2AA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Page - Client Presentation 3">
        <a:dk1>
          <a:srgbClr val="000000"/>
        </a:dk1>
        <a:lt1>
          <a:srgbClr val="FFFFFF"/>
        </a:lt1>
        <a:dk2>
          <a:srgbClr val="EC1608"/>
        </a:dk2>
        <a:lt2>
          <a:srgbClr val="F0AB32"/>
        </a:lt2>
        <a:accent1>
          <a:srgbClr val="93A445"/>
        </a:accent1>
        <a:accent2>
          <a:srgbClr val="4E8ABE"/>
        </a:accent2>
        <a:accent3>
          <a:srgbClr val="FFFFFF"/>
        </a:accent3>
        <a:accent4>
          <a:srgbClr val="000000"/>
        </a:accent4>
        <a:accent5>
          <a:srgbClr val="C8CFB0"/>
        </a:accent5>
        <a:accent6>
          <a:srgbClr val="467DAC"/>
        </a:accent6>
        <a:hlink>
          <a:srgbClr val="E58E1A"/>
        </a:hlink>
        <a:folHlink>
          <a:srgbClr val="B2AA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Page - Client Presentation 4">
        <a:dk1>
          <a:srgbClr val="000000"/>
        </a:dk1>
        <a:lt1>
          <a:srgbClr val="FFFFFF"/>
        </a:lt1>
        <a:dk2>
          <a:srgbClr val="F0AB00"/>
        </a:dk2>
        <a:lt2>
          <a:srgbClr val="D52B1E"/>
        </a:lt2>
        <a:accent1>
          <a:srgbClr val="7AB800"/>
        </a:accent1>
        <a:accent2>
          <a:srgbClr val="00A9E0"/>
        </a:accent2>
        <a:accent3>
          <a:srgbClr val="FFFFFF"/>
        </a:accent3>
        <a:accent4>
          <a:srgbClr val="000000"/>
        </a:accent4>
        <a:accent5>
          <a:srgbClr val="BED8AA"/>
        </a:accent5>
        <a:accent6>
          <a:srgbClr val="0099CB"/>
        </a:accent6>
        <a:hlink>
          <a:srgbClr val="4D4D4D"/>
        </a:hlink>
        <a:folHlink>
          <a:srgbClr val="B2AA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Page - Client Presentation 5">
        <a:dk1>
          <a:srgbClr val="000000"/>
        </a:dk1>
        <a:lt1>
          <a:srgbClr val="FFFFFF"/>
        </a:lt1>
        <a:dk2>
          <a:srgbClr val="F0AB00"/>
        </a:dk2>
        <a:lt2>
          <a:srgbClr val="D52B1E"/>
        </a:lt2>
        <a:accent1>
          <a:srgbClr val="7AB800"/>
        </a:accent1>
        <a:accent2>
          <a:srgbClr val="00A9E0"/>
        </a:accent2>
        <a:accent3>
          <a:srgbClr val="FFFFFF"/>
        </a:accent3>
        <a:accent4>
          <a:srgbClr val="000000"/>
        </a:accent4>
        <a:accent5>
          <a:srgbClr val="BED8AA"/>
        </a:accent5>
        <a:accent6>
          <a:srgbClr val="0099CB"/>
        </a:accent6>
        <a:hlink>
          <a:srgbClr val="4D4D4D"/>
        </a:hlink>
        <a:folHlink>
          <a:srgbClr val="EDEDE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Page - Client Presentation 6">
        <a:dk1>
          <a:srgbClr val="000000"/>
        </a:dk1>
        <a:lt1>
          <a:srgbClr val="FFFFFF"/>
        </a:lt1>
        <a:dk2>
          <a:srgbClr val="F0AB00"/>
        </a:dk2>
        <a:lt2>
          <a:srgbClr val="D52B1E"/>
        </a:lt2>
        <a:accent1>
          <a:srgbClr val="7AB800"/>
        </a:accent1>
        <a:accent2>
          <a:srgbClr val="00A9E0"/>
        </a:accent2>
        <a:accent3>
          <a:srgbClr val="FFFFFF"/>
        </a:accent3>
        <a:accent4>
          <a:srgbClr val="000000"/>
        </a:accent4>
        <a:accent5>
          <a:srgbClr val="BED8AA"/>
        </a:accent5>
        <a:accent6>
          <a:srgbClr val="0099CB"/>
        </a:accent6>
        <a:hlink>
          <a:srgbClr val="4D4D4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Page - Client Presentation 7">
        <a:dk1>
          <a:srgbClr val="000000"/>
        </a:dk1>
        <a:lt1>
          <a:srgbClr val="FFFFFF"/>
        </a:lt1>
        <a:dk2>
          <a:srgbClr val="F0AB00"/>
        </a:dk2>
        <a:lt2>
          <a:srgbClr val="D52B1E"/>
        </a:lt2>
        <a:accent1>
          <a:srgbClr val="7AB800"/>
        </a:accent1>
        <a:accent2>
          <a:srgbClr val="00A8B4"/>
        </a:accent2>
        <a:accent3>
          <a:srgbClr val="FFFFFF"/>
        </a:accent3>
        <a:accent4>
          <a:srgbClr val="000000"/>
        </a:accent4>
        <a:accent5>
          <a:srgbClr val="BED8AA"/>
        </a:accent5>
        <a:accent6>
          <a:srgbClr val="0098A3"/>
        </a:accent6>
        <a:hlink>
          <a:srgbClr val="666666"/>
        </a:hlink>
        <a:folHlink>
          <a:srgbClr val="F7F7F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Page - Client Presentation 8">
        <a:dk1>
          <a:srgbClr val="000000"/>
        </a:dk1>
        <a:lt1>
          <a:srgbClr val="FFFFFF"/>
        </a:lt1>
        <a:dk2>
          <a:srgbClr val="F0AB00"/>
        </a:dk2>
        <a:lt2>
          <a:srgbClr val="D52B1E"/>
        </a:lt2>
        <a:accent1>
          <a:srgbClr val="7AB800"/>
        </a:accent1>
        <a:accent2>
          <a:srgbClr val="00A8B4"/>
        </a:accent2>
        <a:accent3>
          <a:srgbClr val="FFFFFF"/>
        </a:accent3>
        <a:accent4>
          <a:srgbClr val="000000"/>
        </a:accent4>
        <a:accent5>
          <a:srgbClr val="BED8AA"/>
        </a:accent5>
        <a:accent6>
          <a:srgbClr val="0098A3"/>
        </a:accent6>
        <a:hlink>
          <a:srgbClr val="66666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Page - Client Presentation 9">
        <a:dk1>
          <a:srgbClr val="000000"/>
        </a:dk1>
        <a:lt1>
          <a:srgbClr val="FFFFFF"/>
        </a:lt1>
        <a:dk2>
          <a:srgbClr val="F0AB00"/>
        </a:dk2>
        <a:lt2>
          <a:srgbClr val="D52B1E"/>
        </a:lt2>
        <a:accent1>
          <a:srgbClr val="7AB800"/>
        </a:accent1>
        <a:accent2>
          <a:srgbClr val="0099A5"/>
        </a:accent2>
        <a:accent3>
          <a:srgbClr val="FFFFFF"/>
        </a:accent3>
        <a:accent4>
          <a:srgbClr val="000000"/>
        </a:accent4>
        <a:accent5>
          <a:srgbClr val="BED8AA"/>
        </a:accent5>
        <a:accent6>
          <a:srgbClr val="008A95"/>
        </a:accent6>
        <a:hlink>
          <a:srgbClr val="66666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Page - Client Presentation 10">
        <a:dk1>
          <a:srgbClr val="000000"/>
        </a:dk1>
        <a:lt1>
          <a:srgbClr val="FFFFFF"/>
        </a:lt1>
        <a:dk2>
          <a:srgbClr val="F0AB00"/>
        </a:dk2>
        <a:lt2>
          <a:srgbClr val="D9D9D9"/>
        </a:lt2>
        <a:accent1>
          <a:srgbClr val="7AB800"/>
        </a:accent1>
        <a:accent2>
          <a:srgbClr val="0099A5"/>
        </a:accent2>
        <a:accent3>
          <a:srgbClr val="FFFFFF"/>
        </a:accent3>
        <a:accent4>
          <a:srgbClr val="000000"/>
        </a:accent4>
        <a:accent5>
          <a:srgbClr val="BED8AA"/>
        </a:accent5>
        <a:accent6>
          <a:srgbClr val="008A95"/>
        </a:accent6>
        <a:hlink>
          <a:srgbClr val="66666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Page - Client Presentation 11">
        <a:dk1>
          <a:srgbClr val="000000"/>
        </a:dk1>
        <a:lt1>
          <a:srgbClr val="FFFFFF"/>
        </a:lt1>
        <a:dk2>
          <a:srgbClr val="F0AB00"/>
        </a:dk2>
        <a:lt2>
          <a:srgbClr val="0099A5"/>
        </a:lt2>
        <a:accent1>
          <a:srgbClr val="7AB800"/>
        </a:accent1>
        <a:accent2>
          <a:srgbClr val="D9D9D9"/>
        </a:accent2>
        <a:accent3>
          <a:srgbClr val="FFFFFF"/>
        </a:accent3>
        <a:accent4>
          <a:srgbClr val="000000"/>
        </a:accent4>
        <a:accent5>
          <a:srgbClr val="BED8AA"/>
        </a:accent5>
        <a:accent6>
          <a:srgbClr val="C4C4C4"/>
        </a:accent6>
        <a:hlink>
          <a:srgbClr val="66666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Page - Client Presentation 12">
        <a:dk1>
          <a:srgbClr val="000000"/>
        </a:dk1>
        <a:lt1>
          <a:srgbClr val="FFFFFF"/>
        </a:lt1>
        <a:dk2>
          <a:srgbClr val="F0AB00"/>
        </a:dk2>
        <a:lt2>
          <a:srgbClr val="00A8B4"/>
        </a:lt2>
        <a:accent1>
          <a:srgbClr val="7AB800"/>
        </a:accent1>
        <a:accent2>
          <a:srgbClr val="D52B1E"/>
        </a:accent2>
        <a:accent3>
          <a:srgbClr val="FFFFFF"/>
        </a:accent3>
        <a:accent4>
          <a:srgbClr val="000000"/>
        </a:accent4>
        <a:accent5>
          <a:srgbClr val="BED8AA"/>
        </a:accent5>
        <a:accent6>
          <a:srgbClr val="C1261A"/>
        </a:accent6>
        <a:hlink>
          <a:srgbClr val="66666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Title Page - Client Presentation">
  <a:themeElements>
    <a:clrScheme name="6_Title Page - Client Presentation 8">
      <a:dk1>
        <a:srgbClr val="000000"/>
      </a:dk1>
      <a:lt1>
        <a:srgbClr val="FFFFFF"/>
      </a:lt1>
      <a:dk2>
        <a:srgbClr val="F0AB00"/>
      </a:dk2>
      <a:lt2>
        <a:srgbClr val="D52B1E"/>
      </a:lt2>
      <a:accent1>
        <a:srgbClr val="7AB800"/>
      </a:accent1>
      <a:accent2>
        <a:srgbClr val="00A8B4"/>
      </a:accent2>
      <a:accent3>
        <a:srgbClr val="FFFFFF"/>
      </a:accent3>
      <a:accent4>
        <a:srgbClr val="000000"/>
      </a:accent4>
      <a:accent5>
        <a:srgbClr val="BED8AA"/>
      </a:accent5>
      <a:accent6>
        <a:srgbClr val="0098A3"/>
      </a:accent6>
      <a:hlink>
        <a:srgbClr val="666666"/>
      </a:hlink>
      <a:folHlink>
        <a:srgbClr val="4D4D4D"/>
      </a:folHlink>
    </a:clrScheme>
    <a:fontScheme name="6_Title Page - Client Presentation">
      <a:majorFont>
        <a:latin typeface="Georgia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Title Page - Client Presentation 1">
        <a:dk1>
          <a:srgbClr val="000000"/>
        </a:dk1>
        <a:lt1>
          <a:srgbClr val="FFFFFF"/>
        </a:lt1>
        <a:dk2>
          <a:srgbClr val="EC1608"/>
        </a:dk2>
        <a:lt2>
          <a:srgbClr val="808080"/>
        </a:lt2>
        <a:accent1>
          <a:srgbClr val="FFFFFF"/>
        </a:accent1>
        <a:accent2>
          <a:srgbClr val="EC1608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D61306"/>
        </a:accent6>
        <a:hlink>
          <a:srgbClr val="B2B2B2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Title Page - Client Presentation 2">
        <a:dk1>
          <a:srgbClr val="000000"/>
        </a:dk1>
        <a:lt1>
          <a:srgbClr val="FFFFFF"/>
        </a:lt1>
        <a:dk2>
          <a:srgbClr val="EC1608"/>
        </a:dk2>
        <a:lt2>
          <a:srgbClr val="003768"/>
        </a:lt2>
        <a:accent1>
          <a:srgbClr val="93A445"/>
        </a:accent1>
        <a:accent2>
          <a:srgbClr val="4E8ABE"/>
        </a:accent2>
        <a:accent3>
          <a:srgbClr val="FFFFFF"/>
        </a:accent3>
        <a:accent4>
          <a:srgbClr val="000000"/>
        </a:accent4>
        <a:accent5>
          <a:srgbClr val="C8CFB0"/>
        </a:accent5>
        <a:accent6>
          <a:srgbClr val="467DAC"/>
        </a:accent6>
        <a:hlink>
          <a:srgbClr val="E58E1A"/>
        </a:hlink>
        <a:folHlink>
          <a:srgbClr val="B2AA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Title Page - Client Presentation 3">
        <a:dk1>
          <a:srgbClr val="000000"/>
        </a:dk1>
        <a:lt1>
          <a:srgbClr val="FFFFFF"/>
        </a:lt1>
        <a:dk2>
          <a:srgbClr val="EC1608"/>
        </a:dk2>
        <a:lt2>
          <a:srgbClr val="F0AB32"/>
        </a:lt2>
        <a:accent1>
          <a:srgbClr val="93A445"/>
        </a:accent1>
        <a:accent2>
          <a:srgbClr val="4E8ABE"/>
        </a:accent2>
        <a:accent3>
          <a:srgbClr val="FFFFFF"/>
        </a:accent3>
        <a:accent4>
          <a:srgbClr val="000000"/>
        </a:accent4>
        <a:accent5>
          <a:srgbClr val="C8CFB0"/>
        </a:accent5>
        <a:accent6>
          <a:srgbClr val="467DAC"/>
        </a:accent6>
        <a:hlink>
          <a:srgbClr val="E58E1A"/>
        </a:hlink>
        <a:folHlink>
          <a:srgbClr val="B2AA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Title Page - Client Presentation 4">
        <a:dk1>
          <a:srgbClr val="000000"/>
        </a:dk1>
        <a:lt1>
          <a:srgbClr val="FFFFFF"/>
        </a:lt1>
        <a:dk2>
          <a:srgbClr val="F0AB00"/>
        </a:dk2>
        <a:lt2>
          <a:srgbClr val="D52B1E"/>
        </a:lt2>
        <a:accent1>
          <a:srgbClr val="7AB800"/>
        </a:accent1>
        <a:accent2>
          <a:srgbClr val="00A9E0"/>
        </a:accent2>
        <a:accent3>
          <a:srgbClr val="FFFFFF"/>
        </a:accent3>
        <a:accent4>
          <a:srgbClr val="000000"/>
        </a:accent4>
        <a:accent5>
          <a:srgbClr val="BED8AA"/>
        </a:accent5>
        <a:accent6>
          <a:srgbClr val="0099CB"/>
        </a:accent6>
        <a:hlink>
          <a:srgbClr val="4D4D4D"/>
        </a:hlink>
        <a:folHlink>
          <a:srgbClr val="B2AA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Title Page - Client Presentation 5">
        <a:dk1>
          <a:srgbClr val="000000"/>
        </a:dk1>
        <a:lt1>
          <a:srgbClr val="FFFFFF"/>
        </a:lt1>
        <a:dk2>
          <a:srgbClr val="F0AB00"/>
        </a:dk2>
        <a:lt2>
          <a:srgbClr val="D52B1E"/>
        </a:lt2>
        <a:accent1>
          <a:srgbClr val="7AB800"/>
        </a:accent1>
        <a:accent2>
          <a:srgbClr val="00A9E0"/>
        </a:accent2>
        <a:accent3>
          <a:srgbClr val="FFFFFF"/>
        </a:accent3>
        <a:accent4>
          <a:srgbClr val="000000"/>
        </a:accent4>
        <a:accent5>
          <a:srgbClr val="BED8AA"/>
        </a:accent5>
        <a:accent6>
          <a:srgbClr val="0099CB"/>
        </a:accent6>
        <a:hlink>
          <a:srgbClr val="4D4D4D"/>
        </a:hlink>
        <a:folHlink>
          <a:srgbClr val="EDEDE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Title Page - Client Presentation 6">
        <a:dk1>
          <a:srgbClr val="000000"/>
        </a:dk1>
        <a:lt1>
          <a:srgbClr val="FFFFFF"/>
        </a:lt1>
        <a:dk2>
          <a:srgbClr val="F0AB00"/>
        </a:dk2>
        <a:lt2>
          <a:srgbClr val="D52B1E"/>
        </a:lt2>
        <a:accent1>
          <a:srgbClr val="7AB800"/>
        </a:accent1>
        <a:accent2>
          <a:srgbClr val="00A9E0"/>
        </a:accent2>
        <a:accent3>
          <a:srgbClr val="FFFFFF"/>
        </a:accent3>
        <a:accent4>
          <a:srgbClr val="000000"/>
        </a:accent4>
        <a:accent5>
          <a:srgbClr val="BED8AA"/>
        </a:accent5>
        <a:accent6>
          <a:srgbClr val="0099CB"/>
        </a:accent6>
        <a:hlink>
          <a:srgbClr val="4D4D4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Title Page - Client Presentation 7">
        <a:dk1>
          <a:srgbClr val="000000"/>
        </a:dk1>
        <a:lt1>
          <a:srgbClr val="FFFFFF"/>
        </a:lt1>
        <a:dk2>
          <a:srgbClr val="F0AB00"/>
        </a:dk2>
        <a:lt2>
          <a:srgbClr val="D52B1E"/>
        </a:lt2>
        <a:accent1>
          <a:srgbClr val="7AB800"/>
        </a:accent1>
        <a:accent2>
          <a:srgbClr val="00A8B4"/>
        </a:accent2>
        <a:accent3>
          <a:srgbClr val="FFFFFF"/>
        </a:accent3>
        <a:accent4>
          <a:srgbClr val="000000"/>
        </a:accent4>
        <a:accent5>
          <a:srgbClr val="BED8AA"/>
        </a:accent5>
        <a:accent6>
          <a:srgbClr val="0098A3"/>
        </a:accent6>
        <a:hlink>
          <a:srgbClr val="666666"/>
        </a:hlink>
        <a:folHlink>
          <a:srgbClr val="F7F7F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Title Page - Client Presentation 8">
        <a:dk1>
          <a:srgbClr val="000000"/>
        </a:dk1>
        <a:lt1>
          <a:srgbClr val="FFFFFF"/>
        </a:lt1>
        <a:dk2>
          <a:srgbClr val="F0AB00"/>
        </a:dk2>
        <a:lt2>
          <a:srgbClr val="D52B1E"/>
        </a:lt2>
        <a:accent1>
          <a:srgbClr val="7AB800"/>
        </a:accent1>
        <a:accent2>
          <a:srgbClr val="00A8B4"/>
        </a:accent2>
        <a:accent3>
          <a:srgbClr val="FFFFFF"/>
        </a:accent3>
        <a:accent4>
          <a:srgbClr val="000000"/>
        </a:accent4>
        <a:accent5>
          <a:srgbClr val="BED8AA"/>
        </a:accent5>
        <a:accent6>
          <a:srgbClr val="0098A3"/>
        </a:accent6>
        <a:hlink>
          <a:srgbClr val="66666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Title Page - Client Presentation 9">
        <a:dk1>
          <a:srgbClr val="000000"/>
        </a:dk1>
        <a:lt1>
          <a:srgbClr val="FFFFFF"/>
        </a:lt1>
        <a:dk2>
          <a:srgbClr val="F0AB00"/>
        </a:dk2>
        <a:lt2>
          <a:srgbClr val="D52B1E"/>
        </a:lt2>
        <a:accent1>
          <a:srgbClr val="7AB800"/>
        </a:accent1>
        <a:accent2>
          <a:srgbClr val="0099A5"/>
        </a:accent2>
        <a:accent3>
          <a:srgbClr val="FFFFFF"/>
        </a:accent3>
        <a:accent4>
          <a:srgbClr val="000000"/>
        </a:accent4>
        <a:accent5>
          <a:srgbClr val="BED8AA"/>
        </a:accent5>
        <a:accent6>
          <a:srgbClr val="008A95"/>
        </a:accent6>
        <a:hlink>
          <a:srgbClr val="66666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Title Page - Client Presentation 10">
        <a:dk1>
          <a:srgbClr val="000000"/>
        </a:dk1>
        <a:lt1>
          <a:srgbClr val="FFFFFF"/>
        </a:lt1>
        <a:dk2>
          <a:srgbClr val="F0AB00"/>
        </a:dk2>
        <a:lt2>
          <a:srgbClr val="D9D9D9"/>
        </a:lt2>
        <a:accent1>
          <a:srgbClr val="7AB800"/>
        </a:accent1>
        <a:accent2>
          <a:srgbClr val="0099A5"/>
        </a:accent2>
        <a:accent3>
          <a:srgbClr val="FFFFFF"/>
        </a:accent3>
        <a:accent4>
          <a:srgbClr val="000000"/>
        </a:accent4>
        <a:accent5>
          <a:srgbClr val="BED8AA"/>
        </a:accent5>
        <a:accent6>
          <a:srgbClr val="008A95"/>
        </a:accent6>
        <a:hlink>
          <a:srgbClr val="66666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Title Page - Client Presentation 11">
        <a:dk1>
          <a:srgbClr val="000000"/>
        </a:dk1>
        <a:lt1>
          <a:srgbClr val="FFFFFF"/>
        </a:lt1>
        <a:dk2>
          <a:srgbClr val="F0AB00"/>
        </a:dk2>
        <a:lt2>
          <a:srgbClr val="0099A5"/>
        </a:lt2>
        <a:accent1>
          <a:srgbClr val="7AB800"/>
        </a:accent1>
        <a:accent2>
          <a:srgbClr val="D9D9D9"/>
        </a:accent2>
        <a:accent3>
          <a:srgbClr val="FFFFFF"/>
        </a:accent3>
        <a:accent4>
          <a:srgbClr val="000000"/>
        </a:accent4>
        <a:accent5>
          <a:srgbClr val="BED8AA"/>
        </a:accent5>
        <a:accent6>
          <a:srgbClr val="C4C4C4"/>
        </a:accent6>
        <a:hlink>
          <a:srgbClr val="66666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Title Page - Client Presentation 12">
        <a:dk1>
          <a:srgbClr val="000000"/>
        </a:dk1>
        <a:lt1>
          <a:srgbClr val="FFFFFF"/>
        </a:lt1>
        <a:dk2>
          <a:srgbClr val="F0AB00"/>
        </a:dk2>
        <a:lt2>
          <a:srgbClr val="00A8B4"/>
        </a:lt2>
        <a:accent1>
          <a:srgbClr val="7AB800"/>
        </a:accent1>
        <a:accent2>
          <a:srgbClr val="D52B1E"/>
        </a:accent2>
        <a:accent3>
          <a:srgbClr val="FFFFFF"/>
        </a:accent3>
        <a:accent4>
          <a:srgbClr val="000000"/>
        </a:accent4>
        <a:accent5>
          <a:srgbClr val="BED8AA"/>
        </a:accent5>
        <a:accent6>
          <a:srgbClr val="C1261A"/>
        </a:accent6>
        <a:hlink>
          <a:srgbClr val="66666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GHSU Dark Background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Cambri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690</Words>
  <Application>Microsoft Office PowerPoint</Application>
  <PresentationFormat>On-screen Show (4:3)</PresentationFormat>
  <Paragraphs>140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Office Theme</vt:lpstr>
      <vt:lpstr>Custom Design</vt:lpstr>
      <vt:lpstr>15_Title Page - Client Presentation</vt:lpstr>
      <vt:lpstr>6_Title Page - Client Presentation</vt:lpstr>
      <vt:lpstr>GHSU Dark Background Template</vt:lpstr>
      <vt:lpstr>2_Blank Presentation</vt:lpstr>
      <vt:lpstr>Default Design</vt:lpstr>
      <vt:lpstr>Georgia Profile</vt:lpstr>
      <vt:lpstr>Average Medicaid Payment Per Recipient for All Services FY2008</vt:lpstr>
      <vt:lpstr>PowerPoint Presentation</vt:lpstr>
      <vt:lpstr>FY2012 Payor Mix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Board structure</vt:lpstr>
      <vt:lpstr>Support for  Graduate Medical Education</vt:lpstr>
    </vt:vector>
  </TitlesOfParts>
  <Company>MCGHI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GHSU Citrix User</dc:creator>
  <cp:lastModifiedBy>DHefner</cp:lastModifiedBy>
  <cp:revision>17</cp:revision>
  <cp:lastPrinted>2012-10-31T14:54:55Z</cp:lastPrinted>
  <dcterms:created xsi:type="dcterms:W3CDTF">2012-10-21T13:16:56Z</dcterms:created>
  <dcterms:modified xsi:type="dcterms:W3CDTF">2012-10-31T14:58:19Z</dcterms:modified>
</cp:coreProperties>
</file>