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  <p:sldMasterId id="2147483666" r:id="rId3"/>
    <p:sldMasterId id="2147483668" r:id="rId4"/>
  </p:sldMasterIdLst>
  <p:notesMasterIdLst>
    <p:notesMasterId r:id="rId42"/>
  </p:notesMasterIdLst>
  <p:handoutMasterIdLst>
    <p:handoutMasterId r:id="rId43"/>
  </p:handoutMasterIdLst>
  <p:sldIdLst>
    <p:sldId id="1047" r:id="rId5"/>
    <p:sldId id="1093" r:id="rId6"/>
    <p:sldId id="1094" r:id="rId7"/>
    <p:sldId id="1080" r:id="rId8"/>
    <p:sldId id="1088" r:id="rId9"/>
    <p:sldId id="1089" r:id="rId10"/>
    <p:sldId id="1090" r:id="rId11"/>
    <p:sldId id="1044" r:id="rId12"/>
    <p:sldId id="1045" r:id="rId13"/>
    <p:sldId id="1046" r:id="rId14"/>
    <p:sldId id="1069" r:id="rId15"/>
    <p:sldId id="1081" r:id="rId16"/>
    <p:sldId id="1048" r:id="rId17"/>
    <p:sldId id="1049" r:id="rId18"/>
    <p:sldId id="1051" r:id="rId19"/>
    <p:sldId id="1082" r:id="rId20"/>
    <p:sldId id="1056" r:id="rId21"/>
    <p:sldId id="1059" r:id="rId22"/>
    <p:sldId id="1083" r:id="rId23"/>
    <p:sldId id="1039" r:id="rId24"/>
    <p:sldId id="1057" r:id="rId25"/>
    <p:sldId id="1055" r:id="rId26"/>
    <p:sldId id="1061" r:id="rId27"/>
    <p:sldId id="1053" r:id="rId28"/>
    <p:sldId id="1084" r:id="rId29"/>
    <p:sldId id="1060" r:id="rId30"/>
    <p:sldId id="1052" r:id="rId31"/>
    <p:sldId id="1077" r:id="rId32"/>
    <p:sldId id="1054" r:id="rId33"/>
    <p:sldId id="1085" r:id="rId34"/>
    <p:sldId id="1062" r:id="rId35"/>
    <p:sldId id="1063" r:id="rId36"/>
    <p:sldId id="1066" r:id="rId37"/>
    <p:sldId id="1086" r:id="rId38"/>
    <p:sldId id="1067" r:id="rId39"/>
    <p:sldId id="1043" r:id="rId40"/>
    <p:sldId id="1087" r:id="rId41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3399"/>
    <a:srgbClr val="000099"/>
    <a:srgbClr val="003399"/>
    <a:srgbClr val="663300"/>
    <a:srgbClr val="0000CC"/>
    <a:srgbClr val="33CC33"/>
    <a:srgbClr val="990099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 autoAdjust="0"/>
  </p:normalViewPr>
  <p:slideViewPr>
    <p:cSldViewPr snapToGrid="0">
      <p:cViewPr>
        <p:scale>
          <a:sx n="50" d="100"/>
          <a:sy n="50" d="100"/>
        </p:scale>
        <p:origin x="-1314" y="-624"/>
      </p:cViewPr>
      <p:guideLst>
        <p:guide orient="horz" pos="69"/>
        <p:guide orient="horz" pos="216"/>
        <p:guide orient="horz" pos="726"/>
        <p:guide pos="191"/>
        <p:guide pos="5475"/>
        <p:guide pos="2883"/>
        <p:guide pos="4087"/>
        <p:guide pos="203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960"/>
    </p:cViewPr>
  </p:sorterViewPr>
  <p:notesViewPr>
    <p:cSldViewPr snapToGrid="0">
      <p:cViewPr varScale="1">
        <p:scale>
          <a:sx n="51" d="100"/>
          <a:sy n="51" d="100"/>
        </p:scale>
        <p:origin x="-1656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6.xml"/><Relationship Id="rId2" Type="http://schemas.openxmlformats.org/officeDocument/2006/relationships/slide" Target="slides/slide20.xml"/><Relationship Id="rId1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3A342-FB24-45F2-A936-57B0780F4CAC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9498A5-E0E9-4987-B333-C8E1AB9C59C9}">
      <dgm:prSet custT="1"/>
      <dgm:spPr/>
      <dgm:t>
        <a:bodyPr/>
        <a:lstStyle/>
        <a:p>
          <a:pPr rtl="0"/>
          <a:r>
            <a:rPr lang="en-US" sz="1800" dirty="0" smtClean="0">
              <a:sym typeface="Wingdings"/>
            </a:rPr>
            <a:t></a:t>
          </a:r>
          <a:r>
            <a:rPr lang="en-US" sz="1800" dirty="0" smtClean="0"/>
            <a:t> Access = </a:t>
          </a:r>
          <a:r>
            <a:rPr lang="en-US" sz="1800" dirty="0" smtClean="0">
              <a:sym typeface="Wingdings"/>
            </a:rPr>
            <a:t></a:t>
          </a:r>
          <a:r>
            <a:rPr lang="en-US" sz="1800" dirty="0" smtClean="0"/>
            <a:t> Demand + continued perverse incentives =  </a:t>
          </a:r>
          <a:r>
            <a:rPr lang="en-US" sz="1800" dirty="0" smtClean="0">
              <a:sym typeface="Wingdings"/>
            </a:rPr>
            <a:t></a:t>
          </a:r>
          <a:r>
            <a:rPr lang="en-US" sz="1800" dirty="0" smtClean="0"/>
            <a:t> </a:t>
          </a:r>
          <a:r>
            <a:rPr lang="en-US" sz="1800" dirty="0" smtClean="0">
              <a:sym typeface="Wingdings"/>
            </a:rPr>
            <a:t></a:t>
          </a:r>
          <a:r>
            <a:rPr lang="en-US" sz="1800" dirty="0" smtClean="0"/>
            <a:t> Costs </a:t>
          </a:r>
          <a:r>
            <a:rPr lang="en-US" sz="1800" i="1" dirty="0" smtClean="0"/>
            <a:t>(which will burden margins &amp; potentially stress the ability to cross-subsidize)</a:t>
          </a:r>
          <a:endParaRPr lang="en-US" sz="1800" i="1" dirty="0"/>
        </a:p>
      </dgm:t>
    </dgm:pt>
    <dgm:pt modelId="{323F58B2-14D1-49CB-A785-FF55061EE5B2}" type="parTrans" cxnId="{2F2E4DBE-B08E-461A-9EE9-4EF67D51D58A}">
      <dgm:prSet/>
      <dgm:spPr/>
      <dgm:t>
        <a:bodyPr/>
        <a:lstStyle/>
        <a:p>
          <a:endParaRPr lang="en-US" sz="1600"/>
        </a:p>
      </dgm:t>
    </dgm:pt>
    <dgm:pt modelId="{FB2A9778-C44C-4BE0-A634-067B3E2D4CCD}" type="sibTrans" cxnId="{2F2E4DBE-B08E-461A-9EE9-4EF67D51D58A}">
      <dgm:prSet/>
      <dgm:spPr/>
      <dgm:t>
        <a:bodyPr/>
        <a:lstStyle/>
        <a:p>
          <a:endParaRPr lang="en-US" sz="1600"/>
        </a:p>
      </dgm:t>
    </dgm:pt>
    <dgm:pt modelId="{BAD1E0CA-5E02-4A11-9001-987A1806AC89}">
      <dgm:prSet custT="1"/>
      <dgm:spPr/>
      <dgm:t>
        <a:bodyPr/>
        <a:lstStyle/>
        <a:p>
          <a:pPr rtl="0"/>
          <a:r>
            <a:rPr lang="en-US" sz="1800" dirty="0" smtClean="0">
              <a:sym typeface="Wingdings"/>
            </a:rPr>
            <a:t></a:t>
          </a:r>
          <a:r>
            <a:rPr lang="en-US" sz="1800" dirty="0" smtClean="0"/>
            <a:t> Demand +  </a:t>
          </a:r>
          <a:r>
            <a:rPr lang="en-US" sz="1800" dirty="0" smtClean="0">
              <a:sym typeface="Wingdings"/>
            </a:rPr>
            <a:t></a:t>
          </a:r>
          <a:r>
            <a:rPr lang="en-US" sz="1800" dirty="0" smtClean="0"/>
            <a:t> </a:t>
          </a:r>
          <a:r>
            <a:rPr lang="en-US" sz="1800" dirty="0" smtClean="0">
              <a:sym typeface="Wingdings"/>
            </a:rPr>
            <a:t></a:t>
          </a:r>
          <a:r>
            <a:rPr lang="en-US" sz="1800" dirty="0" smtClean="0"/>
            <a:t> Costs = </a:t>
          </a:r>
          <a:r>
            <a:rPr lang="en-US" sz="1800" dirty="0" smtClean="0">
              <a:sym typeface="Wingdings"/>
            </a:rPr>
            <a:t></a:t>
          </a:r>
          <a:r>
            <a:rPr lang="en-US" sz="1800" dirty="0" smtClean="0"/>
            <a:t> Value = </a:t>
          </a:r>
          <a:r>
            <a:rPr lang="en-US" sz="1800" dirty="0" smtClean="0">
              <a:sym typeface="Wingdings"/>
            </a:rPr>
            <a:t></a:t>
          </a:r>
          <a:r>
            <a:rPr lang="en-US" sz="1800" dirty="0" smtClean="0"/>
            <a:t> Upset </a:t>
          </a:r>
          <a:endParaRPr lang="en-US" sz="1800" dirty="0"/>
        </a:p>
      </dgm:t>
    </dgm:pt>
    <dgm:pt modelId="{F8E2F61A-18A8-4BD7-9B82-78D852D26C19}" type="parTrans" cxnId="{2E9D711B-CF67-43DE-B6F3-BE9616BCBC06}">
      <dgm:prSet/>
      <dgm:spPr/>
      <dgm:t>
        <a:bodyPr/>
        <a:lstStyle/>
        <a:p>
          <a:endParaRPr lang="en-US" sz="1600"/>
        </a:p>
      </dgm:t>
    </dgm:pt>
    <dgm:pt modelId="{7E93DC8A-3E79-45BE-8972-0D46EE92E01E}" type="sibTrans" cxnId="{2E9D711B-CF67-43DE-B6F3-BE9616BCBC06}">
      <dgm:prSet/>
      <dgm:spPr/>
      <dgm:t>
        <a:bodyPr/>
        <a:lstStyle/>
        <a:p>
          <a:endParaRPr lang="en-US" sz="1600"/>
        </a:p>
      </dgm:t>
    </dgm:pt>
    <dgm:pt modelId="{B1E7CFC9-1673-45F3-850D-8FA25CF8005F}">
      <dgm:prSet custT="1"/>
      <dgm:spPr/>
      <dgm:t>
        <a:bodyPr/>
        <a:lstStyle/>
        <a:p>
          <a:pPr rtl="0"/>
          <a:r>
            <a:rPr lang="en-US" sz="1800" dirty="0" smtClean="0">
              <a:sym typeface="Wingdings"/>
            </a:rPr>
            <a:t></a:t>
          </a:r>
          <a:r>
            <a:rPr lang="en-US" sz="1800" dirty="0" smtClean="0"/>
            <a:t> consolidation of health plans, hospitals </a:t>
          </a:r>
          <a:endParaRPr lang="en-US" sz="1800" dirty="0"/>
        </a:p>
      </dgm:t>
    </dgm:pt>
    <dgm:pt modelId="{6D2832CE-903B-4FC1-B345-2C856E78E8F9}" type="parTrans" cxnId="{5FAE57AB-DCAC-4DCE-96F2-83282BEE8A87}">
      <dgm:prSet/>
      <dgm:spPr/>
      <dgm:t>
        <a:bodyPr/>
        <a:lstStyle/>
        <a:p>
          <a:endParaRPr lang="en-US" sz="1600"/>
        </a:p>
      </dgm:t>
    </dgm:pt>
    <dgm:pt modelId="{6137E8CF-9673-4E2F-A4BF-C4829284A547}" type="sibTrans" cxnId="{5FAE57AB-DCAC-4DCE-96F2-83282BEE8A87}">
      <dgm:prSet/>
      <dgm:spPr/>
      <dgm:t>
        <a:bodyPr/>
        <a:lstStyle/>
        <a:p>
          <a:endParaRPr lang="en-US" sz="1600"/>
        </a:p>
      </dgm:t>
    </dgm:pt>
    <dgm:pt modelId="{4BA4F765-F7B3-4378-9DF3-241366B93D84}">
      <dgm:prSet custT="1"/>
      <dgm:spPr/>
      <dgm:t>
        <a:bodyPr/>
        <a:lstStyle/>
        <a:p>
          <a:pPr rtl="0"/>
          <a:r>
            <a:rPr lang="en-US" sz="1800" dirty="0" smtClean="0">
              <a:sym typeface="Wingdings"/>
            </a:rPr>
            <a:t></a:t>
          </a:r>
          <a:r>
            <a:rPr lang="en-US" sz="1800" dirty="0" smtClean="0"/>
            <a:t> consolidation of physicians in larger medical groups and employed vehicles</a:t>
          </a:r>
          <a:endParaRPr lang="en-US" sz="1800" dirty="0"/>
        </a:p>
      </dgm:t>
    </dgm:pt>
    <dgm:pt modelId="{07DF4D6C-1E02-44B6-B7A8-13C832C66EC3}" type="parTrans" cxnId="{8F5B0103-0B8A-442B-BBFA-FF1F5DC28958}">
      <dgm:prSet/>
      <dgm:spPr/>
      <dgm:t>
        <a:bodyPr/>
        <a:lstStyle/>
        <a:p>
          <a:endParaRPr lang="en-US" sz="1600"/>
        </a:p>
      </dgm:t>
    </dgm:pt>
    <dgm:pt modelId="{FC950B83-19E9-4534-A82D-C98BF053B7A0}" type="sibTrans" cxnId="{8F5B0103-0B8A-442B-BBFA-FF1F5DC28958}">
      <dgm:prSet/>
      <dgm:spPr/>
      <dgm:t>
        <a:bodyPr/>
        <a:lstStyle/>
        <a:p>
          <a:endParaRPr lang="en-US" sz="1600"/>
        </a:p>
      </dgm:t>
    </dgm:pt>
    <dgm:pt modelId="{01159DD1-A9F6-4CB6-AD87-236FF9BC3778}">
      <dgm:prSet custT="1"/>
      <dgm:spPr/>
      <dgm:t>
        <a:bodyPr/>
        <a:lstStyle/>
        <a:p>
          <a:pPr rtl="0"/>
          <a:r>
            <a:rPr lang="en-US" sz="1800" dirty="0" smtClean="0"/>
            <a:t>SGR fix and CBO (re)calculations add another $400B to the $1T increased spend</a:t>
          </a:r>
          <a:endParaRPr lang="en-US" sz="1800" dirty="0"/>
        </a:p>
      </dgm:t>
    </dgm:pt>
    <dgm:pt modelId="{B53761F6-22F9-4FEE-9A98-D4C12B6B3DC6}" type="parTrans" cxnId="{82656687-FC9C-4A3C-85F5-33F55C6BA007}">
      <dgm:prSet/>
      <dgm:spPr/>
      <dgm:t>
        <a:bodyPr/>
        <a:lstStyle/>
        <a:p>
          <a:endParaRPr lang="en-US" sz="1600"/>
        </a:p>
      </dgm:t>
    </dgm:pt>
    <dgm:pt modelId="{CE57BFBE-6308-486E-96E1-E699D9925AAF}" type="sibTrans" cxnId="{82656687-FC9C-4A3C-85F5-33F55C6BA007}">
      <dgm:prSet/>
      <dgm:spPr/>
      <dgm:t>
        <a:bodyPr/>
        <a:lstStyle/>
        <a:p>
          <a:endParaRPr lang="en-US" sz="1600"/>
        </a:p>
      </dgm:t>
    </dgm:pt>
    <dgm:pt modelId="{32BB2FE1-E175-4ADA-83C6-2C4F57AA9EA3}">
      <dgm:prSet custT="1"/>
      <dgm:spPr/>
      <dgm:t>
        <a:bodyPr/>
        <a:lstStyle/>
        <a:p>
          <a:pPr rtl="0"/>
          <a:r>
            <a:rPr lang="en-US" sz="1800" dirty="0" smtClean="0"/>
            <a:t>NIH funding likely to be </a:t>
          </a:r>
          <a:r>
            <a:rPr lang="en-US" sz="1800" dirty="0" smtClean="0">
              <a:sym typeface="Wingdings"/>
            </a:rPr>
            <a:t></a:t>
          </a:r>
          <a:r>
            <a:rPr lang="en-US" sz="1800" dirty="0" smtClean="0"/>
            <a:t> (or possibly </a:t>
          </a:r>
          <a:r>
            <a:rPr lang="en-US" sz="1800" dirty="0" smtClean="0">
              <a:sym typeface="Wingdings"/>
            </a:rPr>
            <a:t></a:t>
          </a:r>
          <a:r>
            <a:rPr lang="en-US" sz="1800" dirty="0" smtClean="0"/>
            <a:t>)</a:t>
          </a:r>
          <a:endParaRPr lang="en-US" sz="1800" dirty="0"/>
        </a:p>
      </dgm:t>
    </dgm:pt>
    <dgm:pt modelId="{AD3C3EEE-09A6-471C-8D4D-3F4389AB0812}" type="parTrans" cxnId="{C333050F-4BE6-4E27-9DC2-80C5CAC92AF7}">
      <dgm:prSet/>
      <dgm:spPr/>
      <dgm:t>
        <a:bodyPr/>
        <a:lstStyle/>
        <a:p>
          <a:endParaRPr lang="en-US" sz="1600"/>
        </a:p>
      </dgm:t>
    </dgm:pt>
    <dgm:pt modelId="{3CF89B62-59E6-40B8-8C51-1CD49A4411C1}" type="sibTrans" cxnId="{C333050F-4BE6-4E27-9DC2-80C5CAC92AF7}">
      <dgm:prSet/>
      <dgm:spPr/>
      <dgm:t>
        <a:bodyPr/>
        <a:lstStyle/>
        <a:p>
          <a:endParaRPr lang="en-US" sz="1600"/>
        </a:p>
      </dgm:t>
    </dgm:pt>
    <dgm:pt modelId="{E0D32839-CCCE-414B-9E69-DDFEBC6FB745}">
      <dgm:prSet custT="1"/>
      <dgm:spPr/>
      <dgm:t>
        <a:bodyPr/>
        <a:lstStyle/>
        <a:p>
          <a:pPr rtl="0"/>
          <a:r>
            <a:rPr lang="en-US" sz="1800" dirty="0" smtClean="0"/>
            <a:t>GME funding likely to  </a:t>
          </a:r>
          <a:r>
            <a:rPr lang="en-US" sz="1800" dirty="0" smtClean="0">
              <a:sym typeface="Wingdings"/>
            </a:rPr>
            <a:t> ($30B at-risk over 10 years through </a:t>
          </a:r>
          <a:r>
            <a:rPr lang="en-US" sz="1800" dirty="0" err="1" smtClean="0">
              <a:sym typeface="Wingdings"/>
            </a:rPr>
            <a:t>MedPac</a:t>
          </a:r>
          <a:r>
            <a:rPr lang="en-US" sz="1800" dirty="0" smtClean="0">
              <a:sym typeface="Wingdings"/>
            </a:rPr>
            <a:t> or IPAB)</a:t>
          </a:r>
          <a:endParaRPr lang="en-US" sz="1800" dirty="0"/>
        </a:p>
      </dgm:t>
    </dgm:pt>
    <dgm:pt modelId="{2B2DFB15-88DC-493F-A916-7A14E7920BA2}" type="parTrans" cxnId="{C8BF07AE-8719-4AF0-9C05-B39900AB22AA}">
      <dgm:prSet/>
      <dgm:spPr/>
      <dgm:t>
        <a:bodyPr/>
        <a:lstStyle/>
        <a:p>
          <a:endParaRPr lang="en-US" sz="1600"/>
        </a:p>
      </dgm:t>
    </dgm:pt>
    <dgm:pt modelId="{D9E73FB5-8F0E-4F56-9A40-165C48F1446C}" type="sibTrans" cxnId="{C8BF07AE-8719-4AF0-9C05-B39900AB22AA}">
      <dgm:prSet/>
      <dgm:spPr/>
      <dgm:t>
        <a:bodyPr/>
        <a:lstStyle/>
        <a:p>
          <a:endParaRPr lang="en-US" sz="1600"/>
        </a:p>
      </dgm:t>
    </dgm:pt>
    <dgm:pt modelId="{DB8B4370-3DA5-4DFC-9499-B781EA30E928}" type="pres">
      <dgm:prSet presAssocID="{CEA3A342-FB24-45F2-A936-57B0780F4C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AFDEB7-9F04-49EA-B372-620F81B68B93}" type="pres">
      <dgm:prSet presAssocID="{709498A5-E0E9-4987-B333-C8E1AB9C59C9}" presName="parentText" presStyleLbl="node1" presStyleIdx="0" presStyleCnt="7" custScaleY="596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77615-254C-46CB-BFC9-7F4ED87E410D}" type="pres">
      <dgm:prSet presAssocID="{FB2A9778-C44C-4BE0-A634-067B3E2D4CCD}" presName="spacer" presStyleCnt="0"/>
      <dgm:spPr/>
    </dgm:pt>
    <dgm:pt modelId="{DC7666F3-D66C-4724-A1CE-08B4767E03DC}" type="pres">
      <dgm:prSet presAssocID="{BAD1E0CA-5E02-4A11-9001-987A1806AC89}" presName="parentText" presStyleLbl="node1" presStyleIdx="1" presStyleCnt="7" custScaleY="614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96AA5-666A-4664-B8FE-FF22940EB34F}" type="pres">
      <dgm:prSet presAssocID="{7E93DC8A-3E79-45BE-8972-0D46EE92E01E}" presName="spacer" presStyleCnt="0"/>
      <dgm:spPr/>
    </dgm:pt>
    <dgm:pt modelId="{E61E54A6-5A31-49C2-888C-B0885E70E23A}" type="pres">
      <dgm:prSet presAssocID="{B1E7CFC9-1673-45F3-850D-8FA25CF8005F}" presName="parentText" presStyleLbl="node1" presStyleIdx="2" presStyleCnt="7" custScaleY="654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B02E8-0EC7-42D0-B669-8B0FEC0A1455}" type="pres">
      <dgm:prSet presAssocID="{6137E8CF-9673-4E2F-A4BF-C4829284A547}" presName="spacer" presStyleCnt="0"/>
      <dgm:spPr/>
    </dgm:pt>
    <dgm:pt modelId="{3E9F8F23-2280-470E-A0ED-9682DAF12766}" type="pres">
      <dgm:prSet presAssocID="{4BA4F765-F7B3-4378-9DF3-241366B93D84}" presName="parentText" presStyleLbl="node1" presStyleIdx="3" presStyleCnt="7" custScaleY="655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6CD1B-167A-44B4-B16B-6DF1F8DF0BAE}" type="pres">
      <dgm:prSet presAssocID="{FC950B83-19E9-4534-A82D-C98BF053B7A0}" presName="spacer" presStyleCnt="0"/>
      <dgm:spPr/>
    </dgm:pt>
    <dgm:pt modelId="{8541E93F-821F-4E86-A299-2F477B4B8279}" type="pres">
      <dgm:prSet presAssocID="{01159DD1-A9F6-4CB6-AD87-236FF9BC3778}" presName="parentText" presStyleLbl="node1" presStyleIdx="4" presStyleCnt="7" custScaleY="740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65941-D0C4-488B-A81C-A5E8790B716B}" type="pres">
      <dgm:prSet presAssocID="{CE57BFBE-6308-486E-96E1-E699D9925AAF}" presName="spacer" presStyleCnt="0"/>
      <dgm:spPr/>
    </dgm:pt>
    <dgm:pt modelId="{DBABAB67-5044-4AAE-87BB-0D87ED7490FC}" type="pres">
      <dgm:prSet presAssocID="{32BB2FE1-E175-4ADA-83C6-2C4F57AA9EA3}" presName="parentText" presStyleLbl="node1" presStyleIdx="5" presStyleCnt="7" custScaleY="490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94CA5-58AE-4C30-9277-4A3EDE0C6017}" type="pres">
      <dgm:prSet presAssocID="{3CF89B62-59E6-40B8-8C51-1CD49A4411C1}" presName="spacer" presStyleCnt="0"/>
      <dgm:spPr/>
    </dgm:pt>
    <dgm:pt modelId="{60BA6232-132C-4773-BE93-F74622092FE1}" type="pres">
      <dgm:prSet presAssocID="{E0D32839-CCCE-414B-9E69-DDFEBC6FB745}" presName="parentText" presStyleLbl="node1" presStyleIdx="6" presStyleCnt="7" custScaleY="51121" custLinFactNeighborY="-116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33050F-4BE6-4E27-9DC2-80C5CAC92AF7}" srcId="{CEA3A342-FB24-45F2-A936-57B0780F4CAC}" destId="{32BB2FE1-E175-4ADA-83C6-2C4F57AA9EA3}" srcOrd="5" destOrd="0" parTransId="{AD3C3EEE-09A6-471C-8D4D-3F4389AB0812}" sibTransId="{3CF89B62-59E6-40B8-8C51-1CD49A4411C1}"/>
    <dgm:cxn modelId="{8F5B0103-0B8A-442B-BBFA-FF1F5DC28958}" srcId="{CEA3A342-FB24-45F2-A936-57B0780F4CAC}" destId="{4BA4F765-F7B3-4378-9DF3-241366B93D84}" srcOrd="3" destOrd="0" parTransId="{07DF4D6C-1E02-44B6-B7A8-13C832C66EC3}" sibTransId="{FC950B83-19E9-4534-A82D-C98BF053B7A0}"/>
    <dgm:cxn modelId="{2E9D711B-CF67-43DE-B6F3-BE9616BCBC06}" srcId="{CEA3A342-FB24-45F2-A936-57B0780F4CAC}" destId="{BAD1E0CA-5E02-4A11-9001-987A1806AC89}" srcOrd="1" destOrd="0" parTransId="{F8E2F61A-18A8-4BD7-9B82-78D852D26C19}" sibTransId="{7E93DC8A-3E79-45BE-8972-0D46EE92E01E}"/>
    <dgm:cxn modelId="{82656687-FC9C-4A3C-85F5-33F55C6BA007}" srcId="{CEA3A342-FB24-45F2-A936-57B0780F4CAC}" destId="{01159DD1-A9F6-4CB6-AD87-236FF9BC3778}" srcOrd="4" destOrd="0" parTransId="{B53761F6-22F9-4FEE-9A98-D4C12B6B3DC6}" sibTransId="{CE57BFBE-6308-486E-96E1-E699D9925AAF}"/>
    <dgm:cxn modelId="{67D60D79-EC73-45A4-A2AA-2A9482C5A4EA}" type="presOf" srcId="{4BA4F765-F7B3-4378-9DF3-241366B93D84}" destId="{3E9F8F23-2280-470E-A0ED-9682DAF12766}" srcOrd="0" destOrd="0" presId="urn:microsoft.com/office/officeart/2005/8/layout/vList2"/>
    <dgm:cxn modelId="{5B76B0D2-EC70-428F-991D-99CDC599CB56}" type="presOf" srcId="{BAD1E0CA-5E02-4A11-9001-987A1806AC89}" destId="{DC7666F3-D66C-4724-A1CE-08B4767E03DC}" srcOrd="0" destOrd="0" presId="urn:microsoft.com/office/officeart/2005/8/layout/vList2"/>
    <dgm:cxn modelId="{D0894933-165E-4F76-AF6D-D17A56FB0575}" type="presOf" srcId="{709498A5-E0E9-4987-B333-C8E1AB9C59C9}" destId="{18AFDEB7-9F04-49EA-B372-620F81B68B93}" srcOrd="0" destOrd="0" presId="urn:microsoft.com/office/officeart/2005/8/layout/vList2"/>
    <dgm:cxn modelId="{2C07565F-9971-4E92-8A0F-1827AA9AB41F}" type="presOf" srcId="{CEA3A342-FB24-45F2-A936-57B0780F4CAC}" destId="{DB8B4370-3DA5-4DFC-9499-B781EA30E928}" srcOrd="0" destOrd="0" presId="urn:microsoft.com/office/officeart/2005/8/layout/vList2"/>
    <dgm:cxn modelId="{9C82A495-31ED-4815-A8B9-DCB8233E02CC}" type="presOf" srcId="{B1E7CFC9-1673-45F3-850D-8FA25CF8005F}" destId="{E61E54A6-5A31-49C2-888C-B0885E70E23A}" srcOrd="0" destOrd="0" presId="urn:microsoft.com/office/officeart/2005/8/layout/vList2"/>
    <dgm:cxn modelId="{817F0D0E-567B-4253-8FA5-FFF72B32F181}" type="presOf" srcId="{E0D32839-CCCE-414B-9E69-DDFEBC6FB745}" destId="{60BA6232-132C-4773-BE93-F74622092FE1}" srcOrd="0" destOrd="0" presId="urn:microsoft.com/office/officeart/2005/8/layout/vList2"/>
    <dgm:cxn modelId="{FECC1830-C03B-4B6D-8B98-99F34C46118D}" type="presOf" srcId="{32BB2FE1-E175-4ADA-83C6-2C4F57AA9EA3}" destId="{DBABAB67-5044-4AAE-87BB-0D87ED7490FC}" srcOrd="0" destOrd="0" presId="urn:microsoft.com/office/officeart/2005/8/layout/vList2"/>
    <dgm:cxn modelId="{B65AB5CF-874C-4D5A-B63B-10086C53FD78}" type="presOf" srcId="{01159DD1-A9F6-4CB6-AD87-236FF9BC3778}" destId="{8541E93F-821F-4E86-A299-2F477B4B8279}" srcOrd="0" destOrd="0" presId="urn:microsoft.com/office/officeart/2005/8/layout/vList2"/>
    <dgm:cxn modelId="{C8BF07AE-8719-4AF0-9C05-B39900AB22AA}" srcId="{CEA3A342-FB24-45F2-A936-57B0780F4CAC}" destId="{E0D32839-CCCE-414B-9E69-DDFEBC6FB745}" srcOrd="6" destOrd="0" parTransId="{2B2DFB15-88DC-493F-A916-7A14E7920BA2}" sibTransId="{D9E73FB5-8F0E-4F56-9A40-165C48F1446C}"/>
    <dgm:cxn modelId="{5FAE57AB-DCAC-4DCE-96F2-83282BEE8A87}" srcId="{CEA3A342-FB24-45F2-A936-57B0780F4CAC}" destId="{B1E7CFC9-1673-45F3-850D-8FA25CF8005F}" srcOrd="2" destOrd="0" parTransId="{6D2832CE-903B-4FC1-B345-2C856E78E8F9}" sibTransId="{6137E8CF-9673-4E2F-A4BF-C4829284A547}"/>
    <dgm:cxn modelId="{2F2E4DBE-B08E-461A-9EE9-4EF67D51D58A}" srcId="{CEA3A342-FB24-45F2-A936-57B0780F4CAC}" destId="{709498A5-E0E9-4987-B333-C8E1AB9C59C9}" srcOrd="0" destOrd="0" parTransId="{323F58B2-14D1-49CB-A785-FF55061EE5B2}" sibTransId="{FB2A9778-C44C-4BE0-A634-067B3E2D4CCD}"/>
    <dgm:cxn modelId="{5AFE32B9-CA53-4011-845A-232452D55F33}" type="presParOf" srcId="{DB8B4370-3DA5-4DFC-9499-B781EA30E928}" destId="{18AFDEB7-9F04-49EA-B372-620F81B68B93}" srcOrd="0" destOrd="0" presId="urn:microsoft.com/office/officeart/2005/8/layout/vList2"/>
    <dgm:cxn modelId="{EAC9A32C-911A-4B62-918E-C5A9BDB1F5FB}" type="presParOf" srcId="{DB8B4370-3DA5-4DFC-9499-B781EA30E928}" destId="{DFA77615-254C-46CB-BFC9-7F4ED87E410D}" srcOrd="1" destOrd="0" presId="urn:microsoft.com/office/officeart/2005/8/layout/vList2"/>
    <dgm:cxn modelId="{D83CF1D9-EE6C-4DB4-BB87-7A1745969B41}" type="presParOf" srcId="{DB8B4370-3DA5-4DFC-9499-B781EA30E928}" destId="{DC7666F3-D66C-4724-A1CE-08B4767E03DC}" srcOrd="2" destOrd="0" presId="urn:microsoft.com/office/officeart/2005/8/layout/vList2"/>
    <dgm:cxn modelId="{7F3AD073-A614-408C-8389-CA77C4C58C0A}" type="presParOf" srcId="{DB8B4370-3DA5-4DFC-9499-B781EA30E928}" destId="{D4296AA5-666A-4664-B8FE-FF22940EB34F}" srcOrd="3" destOrd="0" presId="urn:microsoft.com/office/officeart/2005/8/layout/vList2"/>
    <dgm:cxn modelId="{BB0254AB-CF03-449E-A0A1-DA24A0F29D0E}" type="presParOf" srcId="{DB8B4370-3DA5-4DFC-9499-B781EA30E928}" destId="{E61E54A6-5A31-49C2-888C-B0885E70E23A}" srcOrd="4" destOrd="0" presId="urn:microsoft.com/office/officeart/2005/8/layout/vList2"/>
    <dgm:cxn modelId="{0B99E0E8-9464-4510-B698-C976E696D2C8}" type="presParOf" srcId="{DB8B4370-3DA5-4DFC-9499-B781EA30E928}" destId="{016B02E8-0EC7-42D0-B669-8B0FEC0A1455}" srcOrd="5" destOrd="0" presId="urn:microsoft.com/office/officeart/2005/8/layout/vList2"/>
    <dgm:cxn modelId="{6325410D-286F-41EA-91EC-6AA3CAA9CBC6}" type="presParOf" srcId="{DB8B4370-3DA5-4DFC-9499-B781EA30E928}" destId="{3E9F8F23-2280-470E-A0ED-9682DAF12766}" srcOrd="6" destOrd="0" presId="urn:microsoft.com/office/officeart/2005/8/layout/vList2"/>
    <dgm:cxn modelId="{051A8E1E-8D72-446A-A8D2-6BA4A460931B}" type="presParOf" srcId="{DB8B4370-3DA5-4DFC-9499-B781EA30E928}" destId="{6986CD1B-167A-44B4-B16B-6DF1F8DF0BAE}" srcOrd="7" destOrd="0" presId="urn:microsoft.com/office/officeart/2005/8/layout/vList2"/>
    <dgm:cxn modelId="{F89DD2D4-E455-4C89-9A4F-9A255DC18CA5}" type="presParOf" srcId="{DB8B4370-3DA5-4DFC-9499-B781EA30E928}" destId="{8541E93F-821F-4E86-A299-2F477B4B8279}" srcOrd="8" destOrd="0" presId="urn:microsoft.com/office/officeart/2005/8/layout/vList2"/>
    <dgm:cxn modelId="{05D60D12-93E3-4849-9140-378A60A67CE9}" type="presParOf" srcId="{DB8B4370-3DA5-4DFC-9499-B781EA30E928}" destId="{56965941-D0C4-488B-A81C-A5E8790B716B}" srcOrd="9" destOrd="0" presId="urn:microsoft.com/office/officeart/2005/8/layout/vList2"/>
    <dgm:cxn modelId="{90E9FA5B-45C9-4F9A-8DBF-581BF673A53D}" type="presParOf" srcId="{DB8B4370-3DA5-4DFC-9499-B781EA30E928}" destId="{DBABAB67-5044-4AAE-87BB-0D87ED7490FC}" srcOrd="10" destOrd="0" presId="urn:microsoft.com/office/officeart/2005/8/layout/vList2"/>
    <dgm:cxn modelId="{3042E505-DA9A-4A25-9215-76F093B24F74}" type="presParOf" srcId="{DB8B4370-3DA5-4DFC-9499-B781EA30E928}" destId="{28494CA5-58AE-4C30-9277-4A3EDE0C6017}" srcOrd="11" destOrd="0" presId="urn:microsoft.com/office/officeart/2005/8/layout/vList2"/>
    <dgm:cxn modelId="{E75DAE5D-627B-4A16-9348-8FCCF9162792}" type="presParOf" srcId="{DB8B4370-3DA5-4DFC-9499-B781EA30E928}" destId="{60BA6232-132C-4773-BE93-F74622092FE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20F9C1-DDA1-4B7E-8064-386F09565EE2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99FD5E51-B95B-45B0-B2BA-A2637B2AC79F}">
      <dgm:prSet phldrT="[Text]" custT="1"/>
      <dgm:spPr/>
      <dgm:t>
        <a:bodyPr/>
        <a:lstStyle/>
        <a:p>
          <a:r>
            <a:rPr lang="en-US" sz="3200" dirty="0" smtClean="0"/>
            <a:t>Quality</a:t>
          </a:r>
          <a:endParaRPr lang="en-US" sz="3200" dirty="0"/>
        </a:p>
      </dgm:t>
    </dgm:pt>
    <dgm:pt modelId="{AB0097BA-8393-46BB-A4F1-78A61297A835}" type="parTrans" cxnId="{EA53B29E-E238-41AC-ABB4-E8E05D587E76}">
      <dgm:prSet/>
      <dgm:spPr/>
      <dgm:t>
        <a:bodyPr/>
        <a:lstStyle/>
        <a:p>
          <a:endParaRPr lang="en-US"/>
        </a:p>
      </dgm:t>
    </dgm:pt>
    <dgm:pt modelId="{34EE93AA-2F97-4769-A185-CC35A009344E}" type="sibTrans" cxnId="{EA53B29E-E238-41AC-ABB4-E8E05D587E76}">
      <dgm:prSet/>
      <dgm:spPr/>
      <dgm:t>
        <a:bodyPr/>
        <a:lstStyle/>
        <a:p>
          <a:endParaRPr lang="en-US"/>
        </a:p>
      </dgm:t>
    </dgm:pt>
    <dgm:pt modelId="{E2D2C565-2152-4B87-ABE4-546841C39D79}">
      <dgm:prSet phldrT="[Text]" custT="1"/>
      <dgm:spPr/>
      <dgm:t>
        <a:bodyPr/>
        <a:lstStyle/>
        <a:p>
          <a:r>
            <a:rPr lang="en-US" sz="3200" dirty="0" smtClean="0"/>
            <a:t>Education</a:t>
          </a:r>
          <a:endParaRPr lang="en-US" sz="3200" dirty="0"/>
        </a:p>
      </dgm:t>
    </dgm:pt>
    <dgm:pt modelId="{2525EAC7-CDCB-4863-91D1-6A56ED711E53}" type="parTrans" cxnId="{A466B124-91FA-46A5-9006-761446E3463D}">
      <dgm:prSet/>
      <dgm:spPr/>
      <dgm:t>
        <a:bodyPr/>
        <a:lstStyle/>
        <a:p>
          <a:endParaRPr lang="en-US"/>
        </a:p>
      </dgm:t>
    </dgm:pt>
    <dgm:pt modelId="{EDD406CE-5DD3-47D2-A0AA-728D44ED79FC}" type="sibTrans" cxnId="{A466B124-91FA-46A5-9006-761446E3463D}">
      <dgm:prSet/>
      <dgm:spPr/>
      <dgm:t>
        <a:bodyPr/>
        <a:lstStyle/>
        <a:p>
          <a:endParaRPr lang="en-US"/>
        </a:p>
      </dgm:t>
    </dgm:pt>
    <dgm:pt modelId="{92D761E5-8B11-4BF8-B431-BEBD1CFD33C7}">
      <dgm:prSet phldrT="[Text]" custT="1"/>
      <dgm:spPr/>
      <dgm:t>
        <a:bodyPr/>
        <a:lstStyle/>
        <a:p>
          <a:r>
            <a:rPr lang="en-US" sz="3200" dirty="0" smtClean="0"/>
            <a:t>Research</a:t>
          </a:r>
          <a:endParaRPr lang="en-US" sz="3200" dirty="0"/>
        </a:p>
      </dgm:t>
    </dgm:pt>
    <dgm:pt modelId="{2A7CB7BB-5213-401A-8A05-0657A2E60D93}" type="parTrans" cxnId="{08D56A7A-908E-4AA9-9243-55B5D3D5685E}">
      <dgm:prSet/>
      <dgm:spPr/>
      <dgm:t>
        <a:bodyPr/>
        <a:lstStyle/>
        <a:p>
          <a:endParaRPr lang="en-US"/>
        </a:p>
      </dgm:t>
    </dgm:pt>
    <dgm:pt modelId="{CCB613B1-197B-4C9F-8008-0A27DDB1097F}" type="sibTrans" cxnId="{08D56A7A-908E-4AA9-9243-55B5D3D5685E}">
      <dgm:prSet/>
      <dgm:spPr/>
      <dgm:t>
        <a:bodyPr/>
        <a:lstStyle/>
        <a:p>
          <a:endParaRPr lang="en-US"/>
        </a:p>
      </dgm:t>
    </dgm:pt>
    <dgm:pt modelId="{22E360BC-ADC2-4E6C-BDCC-5692B552ACB5}">
      <dgm:prSet phldrT="[Text]" custT="1"/>
      <dgm:spPr/>
      <dgm:t>
        <a:bodyPr/>
        <a:lstStyle/>
        <a:p>
          <a:r>
            <a:rPr lang="en-US" sz="3200" dirty="0" smtClean="0"/>
            <a:t>Sustainability</a:t>
          </a:r>
          <a:endParaRPr lang="en-US" sz="3200" dirty="0"/>
        </a:p>
      </dgm:t>
    </dgm:pt>
    <dgm:pt modelId="{F1A71AFF-4C59-453D-AE78-54116F7BA266}" type="parTrans" cxnId="{88391CF0-1E78-4571-A305-9F208169F7C0}">
      <dgm:prSet/>
      <dgm:spPr/>
      <dgm:t>
        <a:bodyPr/>
        <a:lstStyle/>
        <a:p>
          <a:endParaRPr lang="en-US"/>
        </a:p>
      </dgm:t>
    </dgm:pt>
    <dgm:pt modelId="{B6107E4E-CA75-4B42-A0CF-C0500912DBA0}" type="sibTrans" cxnId="{88391CF0-1E78-4571-A305-9F208169F7C0}">
      <dgm:prSet/>
      <dgm:spPr/>
      <dgm:t>
        <a:bodyPr/>
        <a:lstStyle/>
        <a:p>
          <a:endParaRPr lang="en-US"/>
        </a:p>
      </dgm:t>
    </dgm:pt>
    <dgm:pt modelId="{92E30AED-EA19-488B-85E0-9264F23F4A26}">
      <dgm:prSet phldrT="[Text]" custT="1"/>
      <dgm:spPr/>
      <dgm:t>
        <a:bodyPr/>
        <a:lstStyle/>
        <a:p>
          <a:r>
            <a:rPr lang="en-US" sz="3200" dirty="0" smtClean="0"/>
            <a:t>Community</a:t>
          </a:r>
          <a:endParaRPr lang="en-US" sz="3200" dirty="0"/>
        </a:p>
      </dgm:t>
    </dgm:pt>
    <dgm:pt modelId="{0FC6770E-9273-41CA-84CA-0FAA652E14DF}" type="parTrans" cxnId="{0DD6891F-9629-49B2-BC0D-968447A71651}">
      <dgm:prSet/>
      <dgm:spPr/>
      <dgm:t>
        <a:bodyPr/>
        <a:lstStyle/>
        <a:p>
          <a:endParaRPr lang="en-US"/>
        </a:p>
      </dgm:t>
    </dgm:pt>
    <dgm:pt modelId="{A3515285-A9E5-4D7C-9C86-887CCC6CC389}" type="sibTrans" cxnId="{0DD6891F-9629-49B2-BC0D-968447A71651}">
      <dgm:prSet/>
      <dgm:spPr/>
      <dgm:t>
        <a:bodyPr/>
        <a:lstStyle/>
        <a:p>
          <a:endParaRPr lang="en-US"/>
        </a:p>
      </dgm:t>
    </dgm:pt>
    <dgm:pt modelId="{89EA48E9-D706-41E9-978D-F5E3CCD23DCD}" type="pres">
      <dgm:prSet presAssocID="{8220F9C1-DDA1-4B7E-8064-386F09565EE2}" presName="compositeShape" presStyleCnt="0">
        <dgm:presLayoutVars>
          <dgm:chMax val="7"/>
          <dgm:dir/>
          <dgm:resizeHandles val="exact"/>
        </dgm:presLayoutVars>
      </dgm:prSet>
      <dgm:spPr/>
    </dgm:pt>
    <dgm:pt modelId="{68443077-9832-4816-AEC7-B3F2F11FBD4A}" type="pres">
      <dgm:prSet presAssocID="{99FD5E51-B95B-45B0-B2BA-A2637B2AC79F}" presName="circ1" presStyleLbl="vennNode1" presStyleIdx="0" presStyleCnt="5" custScaleX="164988" custScaleY="130073" custLinFactNeighborX="-4025" custLinFactNeighborY="-63575"/>
      <dgm:spPr/>
    </dgm:pt>
    <dgm:pt modelId="{227F3713-6198-43BC-9AA4-5E08330694C0}" type="pres">
      <dgm:prSet presAssocID="{99FD5E51-B95B-45B0-B2BA-A2637B2AC79F}" presName="circ1Tx" presStyleLbl="revTx" presStyleIdx="0" presStyleCnt="0" custLinFactNeighborX="-4187" custLinFactNeighborY="-29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CB004-1E15-4AB6-BB05-FEC93B5FC505}" type="pres">
      <dgm:prSet presAssocID="{E2D2C565-2152-4B87-ABE4-546841C39D79}" presName="circ2" presStyleLbl="vennNode1" presStyleIdx="1" presStyleCnt="5" custAng="20677216" custScaleX="161338" custScaleY="141866" custLinFactNeighborX="21403" custLinFactNeighborY="-57206"/>
      <dgm:spPr/>
    </dgm:pt>
    <dgm:pt modelId="{5144832E-E337-425F-9214-F59195BFE0E2}" type="pres">
      <dgm:prSet presAssocID="{E2D2C565-2152-4B87-ABE4-546841C39D79}" presName="circ2Tx" presStyleLbl="revTx" presStyleIdx="0" presStyleCnt="0" custLinFactNeighborX="-66131" custLinFactNeighborY="-62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E1CE1-FA32-4821-809C-0CCE2C227811}" type="pres">
      <dgm:prSet presAssocID="{92D761E5-8B11-4BF8-B431-BEBD1CFD33C7}" presName="circ3" presStyleLbl="vennNode1" presStyleIdx="2" presStyleCnt="5" custAng="1164099" custScaleX="163260" custScaleY="150714" custLinFactNeighborX="29202" custLinFactNeighborY="-39447"/>
      <dgm:spPr/>
    </dgm:pt>
    <dgm:pt modelId="{880FD5C3-CB7D-4E38-A9E2-FACB58E547AC}" type="pres">
      <dgm:prSet presAssocID="{92D761E5-8B11-4BF8-B431-BEBD1CFD33C7}" presName="circ3Tx" presStyleLbl="revTx" presStyleIdx="0" presStyleCnt="0" custLinFactY="-8389" custLinFactNeighborX="-5981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6577A-45DA-4520-970F-2F5A7DF3A7BC}" type="pres">
      <dgm:prSet presAssocID="{92E30AED-EA19-488B-85E0-9264F23F4A26}" presName="circ4" presStyleLbl="vennNode1" presStyleIdx="3" presStyleCnt="5" custAng="19527475" custScaleX="153979" custScaleY="152433" custLinFactNeighborX="-23097" custLinFactNeighborY="-38643"/>
      <dgm:spPr/>
    </dgm:pt>
    <dgm:pt modelId="{B33F9F64-5994-4300-806A-187D66F241EA}" type="pres">
      <dgm:prSet presAssocID="{92E30AED-EA19-488B-85E0-9264F23F4A26}" presName="circ4Tx" presStyleLbl="revTx" presStyleIdx="0" presStyleCnt="0" custLinFactY="-6040" custLinFactNeighborX="8022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E3715-2681-4AA7-A831-97894DF8E169}" type="pres">
      <dgm:prSet presAssocID="{22E360BC-ADC2-4E6C-BDCC-5692B552ACB5}" presName="circ5" presStyleLbl="vennNode1" presStyleIdx="4" presStyleCnt="5" custAng="924398" custScaleX="163597" custScaleY="143243" custLinFactNeighborX="-35849" custLinFactNeighborY="-49961"/>
      <dgm:spPr/>
    </dgm:pt>
    <dgm:pt modelId="{D4C01336-2B72-431E-8047-820040E5E211}" type="pres">
      <dgm:prSet presAssocID="{22E360BC-ADC2-4E6C-BDCC-5692B552ACB5}" presName="circ5Tx" presStyleLbl="revTx" presStyleIdx="0" presStyleCnt="0" custLinFactNeighborX="63424" custLinFactNeighborY="-61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FE92CE-EF94-419C-B34F-4B97E0EDB1CB}" type="presOf" srcId="{E2D2C565-2152-4B87-ABE4-546841C39D79}" destId="{5144832E-E337-425F-9214-F59195BFE0E2}" srcOrd="0" destOrd="0" presId="urn:microsoft.com/office/officeart/2005/8/layout/venn1"/>
    <dgm:cxn modelId="{88391CF0-1E78-4571-A305-9F208169F7C0}" srcId="{8220F9C1-DDA1-4B7E-8064-386F09565EE2}" destId="{22E360BC-ADC2-4E6C-BDCC-5692B552ACB5}" srcOrd="4" destOrd="0" parTransId="{F1A71AFF-4C59-453D-AE78-54116F7BA266}" sibTransId="{B6107E4E-CA75-4B42-A0CF-C0500912DBA0}"/>
    <dgm:cxn modelId="{A466B124-91FA-46A5-9006-761446E3463D}" srcId="{8220F9C1-DDA1-4B7E-8064-386F09565EE2}" destId="{E2D2C565-2152-4B87-ABE4-546841C39D79}" srcOrd="1" destOrd="0" parTransId="{2525EAC7-CDCB-4863-91D1-6A56ED711E53}" sibTransId="{EDD406CE-5DD3-47D2-A0AA-728D44ED79FC}"/>
    <dgm:cxn modelId="{1E1503A8-252D-4A31-A043-ADF71A11AB3D}" type="presOf" srcId="{8220F9C1-DDA1-4B7E-8064-386F09565EE2}" destId="{89EA48E9-D706-41E9-978D-F5E3CCD23DCD}" srcOrd="0" destOrd="0" presId="urn:microsoft.com/office/officeart/2005/8/layout/venn1"/>
    <dgm:cxn modelId="{0DD6891F-9629-49B2-BC0D-968447A71651}" srcId="{8220F9C1-DDA1-4B7E-8064-386F09565EE2}" destId="{92E30AED-EA19-488B-85E0-9264F23F4A26}" srcOrd="3" destOrd="0" parTransId="{0FC6770E-9273-41CA-84CA-0FAA652E14DF}" sibTransId="{A3515285-A9E5-4D7C-9C86-887CCC6CC389}"/>
    <dgm:cxn modelId="{EA53B29E-E238-41AC-ABB4-E8E05D587E76}" srcId="{8220F9C1-DDA1-4B7E-8064-386F09565EE2}" destId="{99FD5E51-B95B-45B0-B2BA-A2637B2AC79F}" srcOrd="0" destOrd="0" parTransId="{AB0097BA-8393-46BB-A4F1-78A61297A835}" sibTransId="{34EE93AA-2F97-4769-A185-CC35A009344E}"/>
    <dgm:cxn modelId="{20A07051-C13E-49EB-BA41-79A5CE3F7B8F}" type="presOf" srcId="{99FD5E51-B95B-45B0-B2BA-A2637B2AC79F}" destId="{227F3713-6198-43BC-9AA4-5E08330694C0}" srcOrd="0" destOrd="0" presId="urn:microsoft.com/office/officeart/2005/8/layout/venn1"/>
    <dgm:cxn modelId="{23E134AE-DC29-412F-B4FF-0A5410ACF542}" type="presOf" srcId="{92D761E5-8B11-4BF8-B431-BEBD1CFD33C7}" destId="{880FD5C3-CB7D-4E38-A9E2-FACB58E547AC}" srcOrd="0" destOrd="0" presId="urn:microsoft.com/office/officeart/2005/8/layout/venn1"/>
    <dgm:cxn modelId="{3828A17B-9F96-4AD1-A9EC-973DE80D17E6}" type="presOf" srcId="{92E30AED-EA19-488B-85E0-9264F23F4A26}" destId="{B33F9F64-5994-4300-806A-187D66F241EA}" srcOrd="0" destOrd="0" presId="urn:microsoft.com/office/officeart/2005/8/layout/venn1"/>
    <dgm:cxn modelId="{CE12B96F-2ECE-49CC-B3A8-23C3A3CF57F9}" type="presOf" srcId="{22E360BC-ADC2-4E6C-BDCC-5692B552ACB5}" destId="{D4C01336-2B72-431E-8047-820040E5E211}" srcOrd="0" destOrd="0" presId="urn:microsoft.com/office/officeart/2005/8/layout/venn1"/>
    <dgm:cxn modelId="{08D56A7A-908E-4AA9-9243-55B5D3D5685E}" srcId="{8220F9C1-DDA1-4B7E-8064-386F09565EE2}" destId="{92D761E5-8B11-4BF8-B431-BEBD1CFD33C7}" srcOrd="2" destOrd="0" parTransId="{2A7CB7BB-5213-401A-8A05-0657A2E60D93}" sibTransId="{CCB613B1-197B-4C9F-8008-0A27DDB1097F}"/>
    <dgm:cxn modelId="{88060F3E-309F-43F5-9EE1-060605B2006A}" type="presParOf" srcId="{89EA48E9-D706-41E9-978D-F5E3CCD23DCD}" destId="{68443077-9832-4816-AEC7-B3F2F11FBD4A}" srcOrd="0" destOrd="0" presId="urn:microsoft.com/office/officeart/2005/8/layout/venn1"/>
    <dgm:cxn modelId="{FF360ECD-8516-424B-A360-AFCD1332EB2C}" type="presParOf" srcId="{89EA48E9-D706-41E9-978D-F5E3CCD23DCD}" destId="{227F3713-6198-43BC-9AA4-5E08330694C0}" srcOrd="1" destOrd="0" presId="urn:microsoft.com/office/officeart/2005/8/layout/venn1"/>
    <dgm:cxn modelId="{C6FA0A08-1DD7-4EC3-A829-1A9CE21558AC}" type="presParOf" srcId="{89EA48E9-D706-41E9-978D-F5E3CCD23DCD}" destId="{C0ECB004-1E15-4AB6-BB05-FEC93B5FC505}" srcOrd="2" destOrd="0" presId="urn:microsoft.com/office/officeart/2005/8/layout/venn1"/>
    <dgm:cxn modelId="{3C1B40A5-AB97-4591-81E2-4DC64295D6CC}" type="presParOf" srcId="{89EA48E9-D706-41E9-978D-F5E3CCD23DCD}" destId="{5144832E-E337-425F-9214-F59195BFE0E2}" srcOrd="3" destOrd="0" presId="urn:microsoft.com/office/officeart/2005/8/layout/venn1"/>
    <dgm:cxn modelId="{8A128DB7-ACE1-4D96-B114-FE3ECA433DF6}" type="presParOf" srcId="{89EA48E9-D706-41E9-978D-F5E3CCD23DCD}" destId="{7CDE1CE1-FA32-4821-809C-0CCE2C227811}" srcOrd="4" destOrd="0" presId="urn:microsoft.com/office/officeart/2005/8/layout/venn1"/>
    <dgm:cxn modelId="{705FA943-2E52-4CBF-80EE-1AB3E2D62FF7}" type="presParOf" srcId="{89EA48E9-D706-41E9-978D-F5E3CCD23DCD}" destId="{880FD5C3-CB7D-4E38-A9E2-FACB58E547AC}" srcOrd="5" destOrd="0" presId="urn:microsoft.com/office/officeart/2005/8/layout/venn1"/>
    <dgm:cxn modelId="{699A7132-4A2C-4BDC-A421-DBD92EA9D621}" type="presParOf" srcId="{89EA48E9-D706-41E9-978D-F5E3CCD23DCD}" destId="{B646577A-45DA-4520-970F-2F5A7DF3A7BC}" srcOrd="6" destOrd="0" presId="urn:microsoft.com/office/officeart/2005/8/layout/venn1"/>
    <dgm:cxn modelId="{65BCDFD5-7873-49FC-9CD0-6B13C1E689F6}" type="presParOf" srcId="{89EA48E9-D706-41E9-978D-F5E3CCD23DCD}" destId="{B33F9F64-5994-4300-806A-187D66F241EA}" srcOrd="7" destOrd="0" presId="urn:microsoft.com/office/officeart/2005/8/layout/venn1"/>
    <dgm:cxn modelId="{0AFC3D7A-27DE-4B41-9E25-64673155EBF9}" type="presParOf" srcId="{89EA48E9-D706-41E9-978D-F5E3CCD23DCD}" destId="{E9EE3715-2681-4AA7-A831-97894DF8E169}" srcOrd="8" destOrd="0" presId="urn:microsoft.com/office/officeart/2005/8/layout/venn1"/>
    <dgm:cxn modelId="{A3FAEBE0-B55E-44B6-A520-F65EB97D23D2}" type="presParOf" srcId="{89EA48E9-D706-41E9-978D-F5E3CCD23DCD}" destId="{D4C01336-2B72-431E-8047-820040E5E211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3A342-FB24-45F2-A936-57B0780F4CAC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9498A5-E0E9-4987-B333-C8E1AB9C59C9}">
      <dgm:prSet custT="1"/>
      <dgm:spPr/>
      <dgm:t>
        <a:bodyPr/>
        <a:lstStyle/>
        <a:p>
          <a:pPr algn="l" rtl="0"/>
          <a:r>
            <a:rPr lang="en-US" sz="1600" b="1" dirty="0" smtClean="0">
              <a:solidFill>
                <a:schemeClr val="tx1"/>
              </a:solidFill>
              <a:sym typeface="Wingdings"/>
            </a:rPr>
            <a:t>Facilities &amp; Space </a:t>
          </a:r>
          <a:endParaRPr lang="en-US" sz="1600" b="1" i="1" dirty="0">
            <a:solidFill>
              <a:schemeClr val="tx1"/>
            </a:solidFill>
          </a:endParaRPr>
        </a:p>
      </dgm:t>
    </dgm:pt>
    <dgm:pt modelId="{323F58B2-14D1-49CB-A785-FF55061EE5B2}" type="parTrans" cxnId="{2F2E4DBE-B08E-461A-9EE9-4EF67D51D58A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FB2A9778-C44C-4BE0-A634-067B3E2D4CCD}" type="sibTrans" cxnId="{2F2E4DBE-B08E-461A-9EE9-4EF67D51D58A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BAD1E0CA-5E02-4A11-9001-987A1806AC89}">
      <dgm:prSet custT="1"/>
      <dgm:spPr/>
      <dgm:t>
        <a:bodyPr/>
        <a:lstStyle/>
        <a:p>
          <a:pPr algn="l" rtl="0"/>
          <a:r>
            <a:rPr lang="en-US" sz="1600" b="1" dirty="0" smtClean="0">
              <a:solidFill>
                <a:schemeClr val="tx1"/>
              </a:solidFill>
            </a:rPr>
            <a:t>Finance</a:t>
          </a:r>
          <a:endParaRPr lang="en-US" sz="1600" b="1" dirty="0">
            <a:solidFill>
              <a:schemeClr val="tx1"/>
            </a:solidFill>
          </a:endParaRPr>
        </a:p>
      </dgm:t>
    </dgm:pt>
    <dgm:pt modelId="{F8E2F61A-18A8-4BD7-9B82-78D852D26C19}" type="parTrans" cxnId="{2E9D711B-CF67-43DE-B6F3-BE9616BCBC06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7E93DC8A-3E79-45BE-8972-0D46EE92E01E}" type="sibTrans" cxnId="{2E9D711B-CF67-43DE-B6F3-BE9616BCBC06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B1E7CFC9-1673-45F3-850D-8FA25CF8005F}">
      <dgm:prSet custT="1"/>
      <dgm:spPr/>
      <dgm:t>
        <a:bodyPr/>
        <a:lstStyle/>
        <a:p>
          <a:pPr algn="l" rtl="0"/>
          <a:r>
            <a:rPr lang="en-US" sz="1600" b="1" dirty="0" smtClean="0">
              <a:solidFill>
                <a:schemeClr val="tx1"/>
              </a:solidFill>
            </a:rPr>
            <a:t>Quality</a:t>
          </a:r>
          <a:endParaRPr lang="en-US" sz="1600" b="1" dirty="0">
            <a:solidFill>
              <a:schemeClr val="tx1"/>
            </a:solidFill>
          </a:endParaRPr>
        </a:p>
      </dgm:t>
    </dgm:pt>
    <dgm:pt modelId="{6D2832CE-903B-4FC1-B345-2C856E78E8F9}" type="parTrans" cxnId="{5FAE57AB-DCAC-4DCE-96F2-83282BEE8A87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6137E8CF-9673-4E2F-A4BF-C4829284A547}" type="sibTrans" cxnId="{5FAE57AB-DCAC-4DCE-96F2-83282BEE8A87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4BA4F765-F7B3-4378-9DF3-241366B93D84}">
      <dgm:prSet custT="1"/>
      <dgm:spPr/>
      <dgm:t>
        <a:bodyPr/>
        <a:lstStyle/>
        <a:p>
          <a:pPr algn="l" rtl="0"/>
          <a:r>
            <a:rPr lang="en-US" sz="1600" b="1" dirty="0" smtClean="0">
              <a:solidFill>
                <a:schemeClr val="tx1"/>
              </a:solidFill>
            </a:rPr>
            <a:t>Development/Institutional Advancement</a:t>
          </a:r>
          <a:endParaRPr lang="en-US" sz="1600" b="1" dirty="0">
            <a:solidFill>
              <a:schemeClr val="tx1"/>
            </a:solidFill>
          </a:endParaRPr>
        </a:p>
      </dgm:t>
    </dgm:pt>
    <dgm:pt modelId="{07DF4D6C-1E02-44B6-B7A8-13C832C66EC3}" type="parTrans" cxnId="{8F5B0103-0B8A-442B-BBFA-FF1F5DC28958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FC950B83-19E9-4534-A82D-C98BF053B7A0}" type="sibTrans" cxnId="{8F5B0103-0B8A-442B-BBFA-FF1F5DC28958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01159DD1-A9F6-4CB6-AD87-236FF9BC3778}">
      <dgm:prSet custT="1"/>
      <dgm:spPr/>
      <dgm:t>
        <a:bodyPr/>
        <a:lstStyle/>
        <a:p>
          <a:pPr algn="l" rtl="0"/>
          <a:r>
            <a:rPr lang="en-US" sz="1600" b="1" dirty="0" smtClean="0">
              <a:solidFill>
                <a:schemeClr val="tx1"/>
              </a:solidFill>
            </a:rPr>
            <a:t>Information Systems/Information Technology/</a:t>
          </a:r>
          <a:r>
            <a:rPr lang="en-US" sz="1600" b="1" dirty="0" err="1" smtClean="0">
              <a:solidFill>
                <a:schemeClr val="tx1"/>
              </a:solidFill>
            </a:rPr>
            <a:t>BioInformatics</a:t>
          </a:r>
          <a:endParaRPr lang="en-US" sz="1600" b="1" dirty="0">
            <a:solidFill>
              <a:schemeClr val="tx1"/>
            </a:solidFill>
          </a:endParaRPr>
        </a:p>
      </dgm:t>
    </dgm:pt>
    <dgm:pt modelId="{B53761F6-22F9-4FEE-9A98-D4C12B6B3DC6}" type="parTrans" cxnId="{82656687-FC9C-4A3C-85F5-33F55C6BA007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CE57BFBE-6308-486E-96E1-E699D9925AAF}" type="sibTrans" cxnId="{82656687-FC9C-4A3C-85F5-33F55C6BA007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32BB2FE1-E175-4ADA-83C6-2C4F57AA9EA3}">
      <dgm:prSet custT="1"/>
      <dgm:spPr/>
      <dgm:t>
        <a:bodyPr/>
        <a:lstStyle/>
        <a:p>
          <a:pPr algn="l" rtl="0"/>
          <a:r>
            <a:rPr lang="en-US" sz="1600" b="1" dirty="0" smtClean="0">
              <a:solidFill>
                <a:schemeClr val="tx1"/>
              </a:solidFill>
            </a:rPr>
            <a:t>Human Resources/Talent Management</a:t>
          </a:r>
          <a:endParaRPr lang="en-US" sz="1600" b="1" dirty="0">
            <a:solidFill>
              <a:schemeClr val="tx1"/>
            </a:solidFill>
          </a:endParaRPr>
        </a:p>
      </dgm:t>
    </dgm:pt>
    <dgm:pt modelId="{AD3C3EEE-09A6-471C-8D4D-3F4389AB0812}" type="parTrans" cxnId="{C333050F-4BE6-4E27-9DC2-80C5CAC92AF7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3CF89B62-59E6-40B8-8C51-1CD49A4411C1}" type="sibTrans" cxnId="{C333050F-4BE6-4E27-9DC2-80C5CAC92AF7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E0D32839-CCCE-414B-9E69-DDFEBC6FB745}">
      <dgm:prSet custT="1"/>
      <dgm:spPr/>
      <dgm:t>
        <a:bodyPr/>
        <a:lstStyle/>
        <a:p>
          <a:pPr algn="l" rtl="0"/>
          <a:r>
            <a:rPr lang="en-US" sz="1600" b="1" dirty="0" smtClean="0">
              <a:solidFill>
                <a:schemeClr val="tx1"/>
              </a:solidFill>
            </a:rPr>
            <a:t>Legal</a:t>
          </a:r>
          <a:endParaRPr lang="en-US" sz="1600" b="1" dirty="0">
            <a:solidFill>
              <a:schemeClr val="tx1"/>
            </a:solidFill>
          </a:endParaRPr>
        </a:p>
      </dgm:t>
    </dgm:pt>
    <dgm:pt modelId="{2B2DFB15-88DC-493F-A916-7A14E7920BA2}" type="parTrans" cxnId="{C8BF07AE-8719-4AF0-9C05-B39900AB22AA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D9E73FB5-8F0E-4F56-9A40-165C48F1446C}" type="sibTrans" cxnId="{C8BF07AE-8719-4AF0-9C05-B39900AB22AA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BDBBEC54-CB45-4490-A560-CA43E032D4F6}">
      <dgm:prSet custT="1"/>
      <dgm:spPr/>
      <dgm:t>
        <a:bodyPr/>
        <a:lstStyle/>
        <a:p>
          <a:pPr algn="l" rtl="0"/>
          <a:r>
            <a:rPr lang="en-US" sz="1600" b="1" i="0" dirty="0" smtClean="0">
              <a:solidFill>
                <a:schemeClr val="tx1"/>
              </a:solidFill>
            </a:rPr>
            <a:t>Strategic Planning</a:t>
          </a:r>
          <a:endParaRPr lang="en-US" sz="1600" b="1" i="0" dirty="0">
            <a:solidFill>
              <a:schemeClr val="tx1"/>
            </a:solidFill>
          </a:endParaRPr>
        </a:p>
      </dgm:t>
    </dgm:pt>
    <dgm:pt modelId="{E49F82BF-D29B-4F06-99DE-DE02EB944480}" type="parTrans" cxnId="{0EBB400C-2A20-422E-B2AA-8D8B9F0818A8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702A912B-C815-41AC-B7EE-CDC8612CFAC1}" type="sibTrans" cxnId="{0EBB400C-2A20-422E-B2AA-8D8B9F0818A8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26976ED0-52AF-4021-834F-1CDBD6EC3053}">
      <dgm:prSet custT="1"/>
      <dgm:spPr/>
      <dgm:t>
        <a:bodyPr/>
        <a:lstStyle/>
        <a:p>
          <a:pPr algn="l" rtl="0"/>
          <a:r>
            <a:rPr lang="en-US" sz="1600" b="1" dirty="0" smtClean="0">
              <a:solidFill>
                <a:schemeClr val="tx1"/>
              </a:solidFill>
            </a:rPr>
            <a:t>Compliance; Risk; Audit; COI; Pt. Safety; Accreditation </a:t>
          </a:r>
          <a:endParaRPr lang="en-US" sz="1600" b="1" dirty="0">
            <a:solidFill>
              <a:schemeClr val="tx1"/>
            </a:solidFill>
          </a:endParaRPr>
        </a:p>
      </dgm:t>
    </dgm:pt>
    <dgm:pt modelId="{5BB410FD-6426-42DE-890E-EB930CEF150A}" type="parTrans" cxnId="{1EBA008F-47EF-41A5-B742-CFC5608B636A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493109C9-D057-4532-B33C-55C6F2F38D49}" type="sibTrans" cxnId="{1EBA008F-47EF-41A5-B742-CFC5608B636A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0846D5CC-EFA3-49FD-A1A0-75B8501E316B}">
      <dgm:prSet custT="1"/>
      <dgm:spPr/>
      <dgm:t>
        <a:bodyPr/>
        <a:lstStyle/>
        <a:p>
          <a:pPr algn="l" rtl="0"/>
          <a:r>
            <a:rPr lang="en-US" sz="1600" b="1" dirty="0" smtClean="0">
              <a:solidFill>
                <a:schemeClr val="tx1"/>
              </a:solidFill>
            </a:rPr>
            <a:t>Government Relations; Advocacy </a:t>
          </a:r>
          <a:endParaRPr lang="en-US" sz="1600" b="1" dirty="0">
            <a:solidFill>
              <a:schemeClr val="tx1"/>
            </a:solidFill>
          </a:endParaRPr>
        </a:p>
      </dgm:t>
    </dgm:pt>
    <dgm:pt modelId="{F399E579-C404-4B0A-8B91-4C786896057A}" type="parTrans" cxnId="{B66BB406-6D97-48D7-AE7D-5E0B865C3626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884D656A-02AB-44CD-B6A0-1D52E8D6F45A}" type="sibTrans" cxnId="{B66BB406-6D97-48D7-AE7D-5E0B865C3626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67806B0A-CAE4-48E0-B692-4DE5F26B359D}">
      <dgm:prSet custT="1"/>
      <dgm:spPr/>
      <dgm:t>
        <a:bodyPr/>
        <a:lstStyle/>
        <a:p>
          <a:pPr algn="l" rtl="0"/>
          <a:r>
            <a:rPr lang="en-US" sz="1600" b="1" i="0" dirty="0" smtClean="0">
              <a:solidFill>
                <a:schemeClr val="tx1"/>
              </a:solidFill>
            </a:rPr>
            <a:t>Communications; PR; Marketing</a:t>
          </a:r>
          <a:endParaRPr lang="en-US" sz="1600" b="1" i="0" dirty="0">
            <a:solidFill>
              <a:schemeClr val="tx1"/>
            </a:solidFill>
          </a:endParaRPr>
        </a:p>
      </dgm:t>
    </dgm:pt>
    <dgm:pt modelId="{F6B950FE-1646-4A95-A3C5-CD6FB55A06AC}" type="parTrans" cxnId="{36BFA253-C8FA-47B3-AEDC-934E73A08233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067415FD-F01C-48C3-BE1D-6A1F0D2D1E72}" type="sibTrans" cxnId="{36BFA253-C8FA-47B3-AEDC-934E73A08233}">
      <dgm:prSet/>
      <dgm:spPr/>
      <dgm:t>
        <a:bodyPr/>
        <a:lstStyle/>
        <a:p>
          <a:pPr algn="l"/>
          <a:endParaRPr lang="en-US" sz="1600" b="1">
            <a:solidFill>
              <a:schemeClr val="tx1"/>
            </a:solidFill>
          </a:endParaRPr>
        </a:p>
      </dgm:t>
    </dgm:pt>
    <dgm:pt modelId="{270645E2-DA4D-47AC-9277-4FB7975D4E91}">
      <dgm:prSet custT="1"/>
      <dgm:spPr/>
      <dgm:t>
        <a:bodyPr/>
        <a:lstStyle/>
        <a:p>
          <a:pPr rtl="0"/>
          <a:r>
            <a:rPr lang="en-US" sz="1600" b="1" i="0" dirty="0" smtClean="0">
              <a:solidFill>
                <a:schemeClr val="tx1"/>
              </a:solidFill>
            </a:rPr>
            <a:t>Strategic Affiliations; Network Development</a:t>
          </a:r>
          <a:endParaRPr lang="en-US" sz="1600" b="1" i="0" dirty="0">
            <a:solidFill>
              <a:schemeClr val="tx1"/>
            </a:solidFill>
          </a:endParaRPr>
        </a:p>
      </dgm:t>
    </dgm:pt>
    <dgm:pt modelId="{4BF49CA9-1545-4704-93A7-E5E5A3B5EC00}" type="parTrans" cxnId="{7C3EFD7D-6C9B-420A-8741-4FB4E70869A2}">
      <dgm:prSet/>
      <dgm:spPr/>
      <dgm:t>
        <a:bodyPr/>
        <a:lstStyle/>
        <a:p>
          <a:endParaRPr lang="en-US" b="1"/>
        </a:p>
      </dgm:t>
    </dgm:pt>
    <dgm:pt modelId="{5E2B0E85-C66D-4021-8BE0-9BCA91F9A4DA}" type="sibTrans" cxnId="{7C3EFD7D-6C9B-420A-8741-4FB4E70869A2}">
      <dgm:prSet/>
      <dgm:spPr/>
      <dgm:t>
        <a:bodyPr/>
        <a:lstStyle/>
        <a:p>
          <a:endParaRPr lang="en-US" b="1"/>
        </a:p>
      </dgm:t>
    </dgm:pt>
    <dgm:pt modelId="{4B03681B-9CBF-4716-89A2-486C8B311E9D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</a:rPr>
            <a:t>Supply Chain; Procurement; Purchasing</a:t>
          </a:r>
          <a:endParaRPr lang="en-US" sz="1600" b="1" dirty="0">
            <a:solidFill>
              <a:schemeClr val="tx1"/>
            </a:solidFill>
          </a:endParaRPr>
        </a:p>
      </dgm:t>
    </dgm:pt>
    <dgm:pt modelId="{C0E22AB5-AE20-41B6-9CE9-D9506B420F83}" type="parTrans" cxnId="{5AE1D145-EEFF-41D1-8085-51854051D98B}">
      <dgm:prSet/>
      <dgm:spPr/>
      <dgm:t>
        <a:bodyPr/>
        <a:lstStyle/>
        <a:p>
          <a:endParaRPr lang="en-US" b="1"/>
        </a:p>
      </dgm:t>
    </dgm:pt>
    <dgm:pt modelId="{44685CED-A769-4AF3-8834-E0B85BB02BCB}" type="sibTrans" cxnId="{5AE1D145-EEFF-41D1-8085-51854051D98B}">
      <dgm:prSet/>
      <dgm:spPr/>
      <dgm:t>
        <a:bodyPr/>
        <a:lstStyle/>
        <a:p>
          <a:endParaRPr lang="en-US" b="1"/>
        </a:p>
      </dgm:t>
    </dgm:pt>
    <dgm:pt modelId="{DB8B4370-3DA5-4DFC-9499-B781EA30E928}" type="pres">
      <dgm:prSet presAssocID="{CEA3A342-FB24-45F2-A936-57B0780F4C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AFDEB7-9F04-49EA-B372-620F81B68B93}" type="pres">
      <dgm:prSet presAssocID="{709498A5-E0E9-4987-B333-C8E1AB9C59C9}" presName="parentText" presStyleLbl="node1" presStyleIdx="0" presStyleCnt="13" custScaleY="31216" custLinFactNeighborY="78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77615-254C-46CB-BFC9-7F4ED87E410D}" type="pres">
      <dgm:prSet presAssocID="{FB2A9778-C44C-4BE0-A634-067B3E2D4CCD}" presName="spacer" presStyleCnt="0"/>
      <dgm:spPr/>
    </dgm:pt>
    <dgm:pt modelId="{F9E5C6B0-D119-4089-9A8D-87348C071959}" type="pres">
      <dgm:prSet presAssocID="{BDBBEC54-CB45-4490-A560-CA43E032D4F6}" presName="parentText" presStyleLbl="node1" presStyleIdx="1" presStyleCnt="13" custScaleY="312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4082D-5565-4AB8-8F1D-4BAAA6D2FABD}" type="pres">
      <dgm:prSet presAssocID="{702A912B-C815-41AC-B7EE-CDC8612CFAC1}" presName="spacer" presStyleCnt="0"/>
      <dgm:spPr/>
    </dgm:pt>
    <dgm:pt modelId="{D6CDB54B-97B0-429C-AE65-FE607BF00C4D}" type="pres">
      <dgm:prSet presAssocID="{67806B0A-CAE4-48E0-B692-4DE5F26B359D}" presName="parentText" presStyleLbl="node1" presStyleIdx="2" presStyleCnt="13" custScaleY="312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FCE40-A120-489A-B12F-69EA7F386746}" type="pres">
      <dgm:prSet presAssocID="{067415FD-F01C-48C3-BE1D-6A1F0D2D1E72}" presName="spacer" presStyleCnt="0"/>
      <dgm:spPr/>
    </dgm:pt>
    <dgm:pt modelId="{18608783-94B6-4BC5-A991-3FC06DE13BE7}" type="pres">
      <dgm:prSet presAssocID="{270645E2-DA4D-47AC-9277-4FB7975D4E91}" presName="parentText" presStyleLbl="node1" presStyleIdx="3" presStyleCnt="13" custScaleY="312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472B6-4A5F-48E3-8446-A124D4EFE732}" type="pres">
      <dgm:prSet presAssocID="{5E2B0E85-C66D-4021-8BE0-9BCA91F9A4DA}" presName="spacer" presStyleCnt="0"/>
      <dgm:spPr/>
    </dgm:pt>
    <dgm:pt modelId="{DC7666F3-D66C-4724-A1CE-08B4767E03DC}" type="pres">
      <dgm:prSet presAssocID="{BAD1E0CA-5E02-4A11-9001-987A1806AC89}" presName="parentText" presStyleLbl="node1" presStyleIdx="4" presStyleCnt="13" custScaleY="288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96AA5-666A-4664-B8FE-FF22940EB34F}" type="pres">
      <dgm:prSet presAssocID="{7E93DC8A-3E79-45BE-8972-0D46EE92E01E}" presName="spacer" presStyleCnt="0"/>
      <dgm:spPr/>
    </dgm:pt>
    <dgm:pt modelId="{E61E54A6-5A31-49C2-888C-B0885E70E23A}" type="pres">
      <dgm:prSet presAssocID="{B1E7CFC9-1673-45F3-850D-8FA25CF8005F}" presName="parentText" presStyleLbl="node1" presStyleIdx="5" presStyleCnt="13" custScaleY="288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B02E8-0EC7-42D0-B669-8B0FEC0A1455}" type="pres">
      <dgm:prSet presAssocID="{6137E8CF-9673-4E2F-A4BF-C4829284A547}" presName="spacer" presStyleCnt="0"/>
      <dgm:spPr/>
    </dgm:pt>
    <dgm:pt modelId="{3E9F8F23-2280-470E-A0ED-9682DAF12766}" type="pres">
      <dgm:prSet presAssocID="{4BA4F765-F7B3-4378-9DF3-241366B93D84}" presName="parentText" presStyleLbl="node1" presStyleIdx="6" presStyleCnt="13" custScaleY="318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6CD1B-167A-44B4-B16B-6DF1F8DF0BAE}" type="pres">
      <dgm:prSet presAssocID="{FC950B83-19E9-4534-A82D-C98BF053B7A0}" presName="spacer" presStyleCnt="0"/>
      <dgm:spPr/>
    </dgm:pt>
    <dgm:pt modelId="{8541E93F-821F-4E86-A299-2F477B4B8279}" type="pres">
      <dgm:prSet presAssocID="{01159DD1-A9F6-4CB6-AD87-236FF9BC3778}" presName="parentText" presStyleLbl="node1" presStyleIdx="7" presStyleCnt="13" custScaleY="272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65941-D0C4-488B-A81C-A5E8790B716B}" type="pres">
      <dgm:prSet presAssocID="{CE57BFBE-6308-486E-96E1-E699D9925AAF}" presName="spacer" presStyleCnt="0"/>
      <dgm:spPr/>
    </dgm:pt>
    <dgm:pt modelId="{DBABAB67-5044-4AAE-87BB-0D87ED7490FC}" type="pres">
      <dgm:prSet presAssocID="{32BB2FE1-E175-4ADA-83C6-2C4F57AA9EA3}" presName="parentText" presStyleLbl="node1" presStyleIdx="8" presStyleCnt="13" custScaleY="265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94CA5-58AE-4C30-9277-4A3EDE0C6017}" type="pres">
      <dgm:prSet presAssocID="{3CF89B62-59E6-40B8-8C51-1CD49A4411C1}" presName="spacer" presStyleCnt="0"/>
      <dgm:spPr/>
    </dgm:pt>
    <dgm:pt modelId="{60BA6232-132C-4773-BE93-F74622092FE1}" type="pres">
      <dgm:prSet presAssocID="{E0D32839-CCCE-414B-9E69-DDFEBC6FB745}" presName="parentText" presStyleLbl="node1" presStyleIdx="9" presStyleCnt="13" custScaleY="29605" custLinFactNeighborY="-116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E6626-5937-4BB1-9FE0-64DCD4D240A0}" type="pres">
      <dgm:prSet presAssocID="{D9E73FB5-8F0E-4F56-9A40-165C48F1446C}" presName="spacer" presStyleCnt="0"/>
      <dgm:spPr/>
    </dgm:pt>
    <dgm:pt modelId="{FF29EF68-81CF-4E12-BBEC-CD5D62394E57}" type="pres">
      <dgm:prSet presAssocID="{26976ED0-52AF-4021-834F-1CDBD6EC3053}" presName="parentText" presStyleLbl="node1" presStyleIdx="10" presStyleCnt="13" custScaleY="29605" custLinFactNeighborY="-116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3347B-2048-4FDF-AC5A-94C5E88FB99A}" type="pres">
      <dgm:prSet presAssocID="{493109C9-D057-4532-B33C-55C6F2F38D49}" presName="spacer" presStyleCnt="0"/>
      <dgm:spPr/>
    </dgm:pt>
    <dgm:pt modelId="{B827E6D9-88B1-48F0-8CAF-432663456668}" type="pres">
      <dgm:prSet presAssocID="{0846D5CC-EFA3-49FD-A1A0-75B8501E316B}" presName="parentText" presStyleLbl="node1" presStyleIdx="11" presStyleCnt="13" custScaleY="29605" custLinFactNeighborY="-116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7BB29-FE35-4613-8D70-0AF23C0F2C59}" type="pres">
      <dgm:prSet presAssocID="{884D656A-02AB-44CD-B6A0-1D52E8D6F45A}" presName="spacer" presStyleCnt="0"/>
      <dgm:spPr/>
    </dgm:pt>
    <dgm:pt modelId="{3B9CE11B-0B98-4F5F-8E91-00246BC15F89}" type="pres">
      <dgm:prSet presAssocID="{4B03681B-9CBF-4716-89A2-486C8B311E9D}" presName="parentText" presStyleLbl="node1" presStyleIdx="12" presStyleCnt="13" custScaleY="29605" custLinFactNeighborY="-116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B400C-2A20-422E-B2AA-8D8B9F0818A8}" srcId="{CEA3A342-FB24-45F2-A936-57B0780F4CAC}" destId="{BDBBEC54-CB45-4490-A560-CA43E032D4F6}" srcOrd="1" destOrd="0" parTransId="{E49F82BF-D29B-4F06-99DE-DE02EB944480}" sibTransId="{702A912B-C815-41AC-B7EE-CDC8612CFAC1}"/>
    <dgm:cxn modelId="{13F9E69B-BFE4-4073-9AAD-1C0C5D5A2558}" type="presOf" srcId="{BDBBEC54-CB45-4490-A560-CA43E032D4F6}" destId="{F9E5C6B0-D119-4089-9A8D-87348C071959}" srcOrd="0" destOrd="0" presId="urn:microsoft.com/office/officeart/2005/8/layout/vList2"/>
    <dgm:cxn modelId="{2F2E4DBE-B08E-461A-9EE9-4EF67D51D58A}" srcId="{CEA3A342-FB24-45F2-A936-57B0780F4CAC}" destId="{709498A5-E0E9-4987-B333-C8E1AB9C59C9}" srcOrd="0" destOrd="0" parTransId="{323F58B2-14D1-49CB-A785-FF55061EE5B2}" sibTransId="{FB2A9778-C44C-4BE0-A634-067B3E2D4CCD}"/>
    <dgm:cxn modelId="{D02E182A-9A93-479C-BBF8-E751D2535418}" type="presOf" srcId="{CEA3A342-FB24-45F2-A936-57B0780F4CAC}" destId="{DB8B4370-3DA5-4DFC-9499-B781EA30E928}" srcOrd="0" destOrd="0" presId="urn:microsoft.com/office/officeart/2005/8/layout/vList2"/>
    <dgm:cxn modelId="{3778E639-D6A1-4B42-932F-AFEBB4A12E05}" type="presOf" srcId="{4BA4F765-F7B3-4378-9DF3-241366B93D84}" destId="{3E9F8F23-2280-470E-A0ED-9682DAF12766}" srcOrd="0" destOrd="0" presId="urn:microsoft.com/office/officeart/2005/8/layout/vList2"/>
    <dgm:cxn modelId="{98D9CF23-9C6C-4A1E-A17C-932DECECBF90}" type="presOf" srcId="{0846D5CC-EFA3-49FD-A1A0-75B8501E316B}" destId="{B827E6D9-88B1-48F0-8CAF-432663456668}" srcOrd="0" destOrd="0" presId="urn:microsoft.com/office/officeart/2005/8/layout/vList2"/>
    <dgm:cxn modelId="{8F5B0103-0B8A-442B-BBFA-FF1F5DC28958}" srcId="{CEA3A342-FB24-45F2-A936-57B0780F4CAC}" destId="{4BA4F765-F7B3-4378-9DF3-241366B93D84}" srcOrd="6" destOrd="0" parTransId="{07DF4D6C-1E02-44B6-B7A8-13C832C66EC3}" sibTransId="{FC950B83-19E9-4534-A82D-C98BF053B7A0}"/>
    <dgm:cxn modelId="{1EBA008F-47EF-41A5-B742-CFC5608B636A}" srcId="{CEA3A342-FB24-45F2-A936-57B0780F4CAC}" destId="{26976ED0-52AF-4021-834F-1CDBD6EC3053}" srcOrd="10" destOrd="0" parTransId="{5BB410FD-6426-42DE-890E-EB930CEF150A}" sibTransId="{493109C9-D057-4532-B33C-55C6F2F38D49}"/>
    <dgm:cxn modelId="{36BFA253-C8FA-47B3-AEDC-934E73A08233}" srcId="{CEA3A342-FB24-45F2-A936-57B0780F4CAC}" destId="{67806B0A-CAE4-48E0-B692-4DE5F26B359D}" srcOrd="2" destOrd="0" parTransId="{F6B950FE-1646-4A95-A3C5-CD6FB55A06AC}" sibTransId="{067415FD-F01C-48C3-BE1D-6A1F0D2D1E72}"/>
    <dgm:cxn modelId="{5F2E9860-E01C-4F4C-9A7C-02F33C1CAD45}" type="presOf" srcId="{4B03681B-9CBF-4716-89A2-486C8B311E9D}" destId="{3B9CE11B-0B98-4F5F-8E91-00246BC15F89}" srcOrd="0" destOrd="0" presId="urn:microsoft.com/office/officeart/2005/8/layout/vList2"/>
    <dgm:cxn modelId="{C333050F-4BE6-4E27-9DC2-80C5CAC92AF7}" srcId="{CEA3A342-FB24-45F2-A936-57B0780F4CAC}" destId="{32BB2FE1-E175-4ADA-83C6-2C4F57AA9EA3}" srcOrd="8" destOrd="0" parTransId="{AD3C3EEE-09A6-471C-8D4D-3F4389AB0812}" sibTransId="{3CF89B62-59E6-40B8-8C51-1CD49A4411C1}"/>
    <dgm:cxn modelId="{5FAE57AB-DCAC-4DCE-96F2-83282BEE8A87}" srcId="{CEA3A342-FB24-45F2-A936-57B0780F4CAC}" destId="{B1E7CFC9-1673-45F3-850D-8FA25CF8005F}" srcOrd="5" destOrd="0" parTransId="{6D2832CE-903B-4FC1-B345-2C856E78E8F9}" sibTransId="{6137E8CF-9673-4E2F-A4BF-C4829284A547}"/>
    <dgm:cxn modelId="{2E9D711B-CF67-43DE-B6F3-BE9616BCBC06}" srcId="{CEA3A342-FB24-45F2-A936-57B0780F4CAC}" destId="{BAD1E0CA-5E02-4A11-9001-987A1806AC89}" srcOrd="4" destOrd="0" parTransId="{F8E2F61A-18A8-4BD7-9B82-78D852D26C19}" sibTransId="{7E93DC8A-3E79-45BE-8972-0D46EE92E01E}"/>
    <dgm:cxn modelId="{8ECB16D0-3BC5-46A0-B244-C96349921D87}" type="presOf" srcId="{E0D32839-CCCE-414B-9E69-DDFEBC6FB745}" destId="{60BA6232-132C-4773-BE93-F74622092FE1}" srcOrd="0" destOrd="0" presId="urn:microsoft.com/office/officeart/2005/8/layout/vList2"/>
    <dgm:cxn modelId="{B66BB406-6D97-48D7-AE7D-5E0B865C3626}" srcId="{CEA3A342-FB24-45F2-A936-57B0780F4CAC}" destId="{0846D5CC-EFA3-49FD-A1A0-75B8501E316B}" srcOrd="11" destOrd="0" parTransId="{F399E579-C404-4B0A-8B91-4C786896057A}" sibTransId="{884D656A-02AB-44CD-B6A0-1D52E8D6F45A}"/>
    <dgm:cxn modelId="{5377B1D8-6962-4AA8-93DA-1A7B5D0BB1C2}" type="presOf" srcId="{32BB2FE1-E175-4ADA-83C6-2C4F57AA9EA3}" destId="{DBABAB67-5044-4AAE-87BB-0D87ED7490FC}" srcOrd="0" destOrd="0" presId="urn:microsoft.com/office/officeart/2005/8/layout/vList2"/>
    <dgm:cxn modelId="{9C078686-F0C3-401B-8C9A-A0756BD00DFE}" type="presOf" srcId="{01159DD1-A9F6-4CB6-AD87-236FF9BC3778}" destId="{8541E93F-821F-4E86-A299-2F477B4B8279}" srcOrd="0" destOrd="0" presId="urn:microsoft.com/office/officeart/2005/8/layout/vList2"/>
    <dgm:cxn modelId="{82656687-FC9C-4A3C-85F5-33F55C6BA007}" srcId="{CEA3A342-FB24-45F2-A936-57B0780F4CAC}" destId="{01159DD1-A9F6-4CB6-AD87-236FF9BC3778}" srcOrd="7" destOrd="0" parTransId="{B53761F6-22F9-4FEE-9A98-D4C12B6B3DC6}" sibTransId="{CE57BFBE-6308-486E-96E1-E699D9925AAF}"/>
    <dgm:cxn modelId="{11DF0A8F-2E70-4AD7-9CF4-59A0092D4477}" type="presOf" srcId="{270645E2-DA4D-47AC-9277-4FB7975D4E91}" destId="{18608783-94B6-4BC5-A991-3FC06DE13BE7}" srcOrd="0" destOrd="0" presId="urn:microsoft.com/office/officeart/2005/8/layout/vList2"/>
    <dgm:cxn modelId="{7AC08E98-125D-4101-AC07-A5B2EAF40B52}" type="presOf" srcId="{BAD1E0CA-5E02-4A11-9001-987A1806AC89}" destId="{DC7666F3-D66C-4724-A1CE-08B4767E03DC}" srcOrd="0" destOrd="0" presId="urn:microsoft.com/office/officeart/2005/8/layout/vList2"/>
    <dgm:cxn modelId="{7C3EFD7D-6C9B-420A-8741-4FB4E70869A2}" srcId="{CEA3A342-FB24-45F2-A936-57B0780F4CAC}" destId="{270645E2-DA4D-47AC-9277-4FB7975D4E91}" srcOrd="3" destOrd="0" parTransId="{4BF49CA9-1545-4704-93A7-E5E5A3B5EC00}" sibTransId="{5E2B0E85-C66D-4021-8BE0-9BCA91F9A4DA}"/>
    <dgm:cxn modelId="{7395BEEC-AD4C-4DAE-84A5-096148B87E8D}" type="presOf" srcId="{26976ED0-52AF-4021-834F-1CDBD6EC3053}" destId="{FF29EF68-81CF-4E12-BBEC-CD5D62394E57}" srcOrd="0" destOrd="0" presId="urn:microsoft.com/office/officeart/2005/8/layout/vList2"/>
    <dgm:cxn modelId="{5AE1D145-EEFF-41D1-8085-51854051D98B}" srcId="{CEA3A342-FB24-45F2-A936-57B0780F4CAC}" destId="{4B03681B-9CBF-4716-89A2-486C8B311E9D}" srcOrd="12" destOrd="0" parTransId="{C0E22AB5-AE20-41B6-9CE9-D9506B420F83}" sibTransId="{44685CED-A769-4AF3-8834-E0B85BB02BCB}"/>
    <dgm:cxn modelId="{9C31A3E2-687D-4F94-A723-9EF269205AF4}" type="presOf" srcId="{709498A5-E0E9-4987-B333-C8E1AB9C59C9}" destId="{18AFDEB7-9F04-49EA-B372-620F81B68B93}" srcOrd="0" destOrd="0" presId="urn:microsoft.com/office/officeart/2005/8/layout/vList2"/>
    <dgm:cxn modelId="{86767B29-1828-4FAE-9257-E452BC9D174A}" type="presOf" srcId="{B1E7CFC9-1673-45F3-850D-8FA25CF8005F}" destId="{E61E54A6-5A31-49C2-888C-B0885E70E23A}" srcOrd="0" destOrd="0" presId="urn:microsoft.com/office/officeart/2005/8/layout/vList2"/>
    <dgm:cxn modelId="{C8BF07AE-8719-4AF0-9C05-B39900AB22AA}" srcId="{CEA3A342-FB24-45F2-A936-57B0780F4CAC}" destId="{E0D32839-CCCE-414B-9E69-DDFEBC6FB745}" srcOrd="9" destOrd="0" parTransId="{2B2DFB15-88DC-493F-A916-7A14E7920BA2}" sibTransId="{D9E73FB5-8F0E-4F56-9A40-165C48F1446C}"/>
    <dgm:cxn modelId="{C3F73951-A9BC-47BF-9B97-80B3612D6214}" type="presOf" srcId="{67806B0A-CAE4-48E0-B692-4DE5F26B359D}" destId="{D6CDB54B-97B0-429C-AE65-FE607BF00C4D}" srcOrd="0" destOrd="0" presId="urn:microsoft.com/office/officeart/2005/8/layout/vList2"/>
    <dgm:cxn modelId="{93221D58-B906-41BB-A4C6-A7A236BC1701}" type="presParOf" srcId="{DB8B4370-3DA5-4DFC-9499-B781EA30E928}" destId="{18AFDEB7-9F04-49EA-B372-620F81B68B93}" srcOrd="0" destOrd="0" presId="urn:microsoft.com/office/officeart/2005/8/layout/vList2"/>
    <dgm:cxn modelId="{49D46D86-F583-45AF-90B8-2D35E3B9CF28}" type="presParOf" srcId="{DB8B4370-3DA5-4DFC-9499-B781EA30E928}" destId="{DFA77615-254C-46CB-BFC9-7F4ED87E410D}" srcOrd="1" destOrd="0" presId="urn:microsoft.com/office/officeart/2005/8/layout/vList2"/>
    <dgm:cxn modelId="{C1D61561-E5C1-4FAC-8D13-93360BEEF79D}" type="presParOf" srcId="{DB8B4370-3DA5-4DFC-9499-B781EA30E928}" destId="{F9E5C6B0-D119-4089-9A8D-87348C071959}" srcOrd="2" destOrd="0" presId="urn:microsoft.com/office/officeart/2005/8/layout/vList2"/>
    <dgm:cxn modelId="{A095280C-8E8E-446A-826E-DEB8096A8686}" type="presParOf" srcId="{DB8B4370-3DA5-4DFC-9499-B781EA30E928}" destId="{3F54082D-5565-4AB8-8F1D-4BAAA6D2FABD}" srcOrd="3" destOrd="0" presId="urn:microsoft.com/office/officeart/2005/8/layout/vList2"/>
    <dgm:cxn modelId="{2FFB65D9-6786-4EB3-B93F-13BE67D9B0E7}" type="presParOf" srcId="{DB8B4370-3DA5-4DFC-9499-B781EA30E928}" destId="{D6CDB54B-97B0-429C-AE65-FE607BF00C4D}" srcOrd="4" destOrd="0" presId="urn:microsoft.com/office/officeart/2005/8/layout/vList2"/>
    <dgm:cxn modelId="{198D3F24-5743-4CAA-8045-560580208DEA}" type="presParOf" srcId="{DB8B4370-3DA5-4DFC-9499-B781EA30E928}" destId="{BB4FCE40-A120-489A-B12F-69EA7F386746}" srcOrd="5" destOrd="0" presId="urn:microsoft.com/office/officeart/2005/8/layout/vList2"/>
    <dgm:cxn modelId="{21A01444-ECEC-40BB-BE7E-3465FC765DC7}" type="presParOf" srcId="{DB8B4370-3DA5-4DFC-9499-B781EA30E928}" destId="{18608783-94B6-4BC5-A991-3FC06DE13BE7}" srcOrd="6" destOrd="0" presId="urn:microsoft.com/office/officeart/2005/8/layout/vList2"/>
    <dgm:cxn modelId="{DA0648BE-7659-4C50-B7CB-4252F5986D7B}" type="presParOf" srcId="{DB8B4370-3DA5-4DFC-9499-B781EA30E928}" destId="{D12472B6-4A5F-48E3-8446-A124D4EFE732}" srcOrd="7" destOrd="0" presId="urn:microsoft.com/office/officeart/2005/8/layout/vList2"/>
    <dgm:cxn modelId="{B6271F22-8D29-41D9-8AE2-36CA9F700C33}" type="presParOf" srcId="{DB8B4370-3DA5-4DFC-9499-B781EA30E928}" destId="{DC7666F3-D66C-4724-A1CE-08B4767E03DC}" srcOrd="8" destOrd="0" presId="urn:microsoft.com/office/officeart/2005/8/layout/vList2"/>
    <dgm:cxn modelId="{A8AEFF6B-A8CC-47A6-A793-13FA8DD098CC}" type="presParOf" srcId="{DB8B4370-3DA5-4DFC-9499-B781EA30E928}" destId="{D4296AA5-666A-4664-B8FE-FF22940EB34F}" srcOrd="9" destOrd="0" presId="urn:microsoft.com/office/officeart/2005/8/layout/vList2"/>
    <dgm:cxn modelId="{39E7E86D-714C-4256-8D77-108A4D8B50B3}" type="presParOf" srcId="{DB8B4370-3DA5-4DFC-9499-B781EA30E928}" destId="{E61E54A6-5A31-49C2-888C-B0885E70E23A}" srcOrd="10" destOrd="0" presId="urn:microsoft.com/office/officeart/2005/8/layout/vList2"/>
    <dgm:cxn modelId="{F1DDA18C-1B53-4053-9C9F-B14E68E5C964}" type="presParOf" srcId="{DB8B4370-3DA5-4DFC-9499-B781EA30E928}" destId="{016B02E8-0EC7-42D0-B669-8B0FEC0A1455}" srcOrd="11" destOrd="0" presId="urn:microsoft.com/office/officeart/2005/8/layout/vList2"/>
    <dgm:cxn modelId="{10BD0E47-E0B6-4D40-91DB-E86AC4D06C07}" type="presParOf" srcId="{DB8B4370-3DA5-4DFC-9499-B781EA30E928}" destId="{3E9F8F23-2280-470E-A0ED-9682DAF12766}" srcOrd="12" destOrd="0" presId="urn:microsoft.com/office/officeart/2005/8/layout/vList2"/>
    <dgm:cxn modelId="{CCFD049C-D8FC-41F3-922D-7464BE8B7307}" type="presParOf" srcId="{DB8B4370-3DA5-4DFC-9499-B781EA30E928}" destId="{6986CD1B-167A-44B4-B16B-6DF1F8DF0BAE}" srcOrd="13" destOrd="0" presId="urn:microsoft.com/office/officeart/2005/8/layout/vList2"/>
    <dgm:cxn modelId="{ADC3A9C5-6AAB-4321-AE06-0BED76483256}" type="presParOf" srcId="{DB8B4370-3DA5-4DFC-9499-B781EA30E928}" destId="{8541E93F-821F-4E86-A299-2F477B4B8279}" srcOrd="14" destOrd="0" presId="urn:microsoft.com/office/officeart/2005/8/layout/vList2"/>
    <dgm:cxn modelId="{1C9A5323-4FB9-45EE-80E0-019E53F45DF7}" type="presParOf" srcId="{DB8B4370-3DA5-4DFC-9499-B781EA30E928}" destId="{56965941-D0C4-488B-A81C-A5E8790B716B}" srcOrd="15" destOrd="0" presId="urn:microsoft.com/office/officeart/2005/8/layout/vList2"/>
    <dgm:cxn modelId="{B668AC06-F8A7-4485-9CCF-852F3D939041}" type="presParOf" srcId="{DB8B4370-3DA5-4DFC-9499-B781EA30E928}" destId="{DBABAB67-5044-4AAE-87BB-0D87ED7490FC}" srcOrd="16" destOrd="0" presId="urn:microsoft.com/office/officeart/2005/8/layout/vList2"/>
    <dgm:cxn modelId="{DB198D87-7947-4C5A-860C-61F0DCC290E3}" type="presParOf" srcId="{DB8B4370-3DA5-4DFC-9499-B781EA30E928}" destId="{28494CA5-58AE-4C30-9277-4A3EDE0C6017}" srcOrd="17" destOrd="0" presId="urn:microsoft.com/office/officeart/2005/8/layout/vList2"/>
    <dgm:cxn modelId="{BBAF9338-A69A-4FA5-9B84-368558243B72}" type="presParOf" srcId="{DB8B4370-3DA5-4DFC-9499-B781EA30E928}" destId="{60BA6232-132C-4773-BE93-F74622092FE1}" srcOrd="18" destOrd="0" presId="urn:microsoft.com/office/officeart/2005/8/layout/vList2"/>
    <dgm:cxn modelId="{44F60CD5-EC03-4A78-BFBA-53932869DF33}" type="presParOf" srcId="{DB8B4370-3DA5-4DFC-9499-B781EA30E928}" destId="{E9CE6626-5937-4BB1-9FE0-64DCD4D240A0}" srcOrd="19" destOrd="0" presId="urn:microsoft.com/office/officeart/2005/8/layout/vList2"/>
    <dgm:cxn modelId="{64F903DD-F24A-488F-8534-576967948B8F}" type="presParOf" srcId="{DB8B4370-3DA5-4DFC-9499-B781EA30E928}" destId="{FF29EF68-81CF-4E12-BBEC-CD5D62394E57}" srcOrd="20" destOrd="0" presId="urn:microsoft.com/office/officeart/2005/8/layout/vList2"/>
    <dgm:cxn modelId="{C5530D4B-6400-4506-AC2B-BA5C8B6BFAF4}" type="presParOf" srcId="{DB8B4370-3DA5-4DFC-9499-B781EA30E928}" destId="{F6C3347B-2048-4FDF-AC5A-94C5E88FB99A}" srcOrd="21" destOrd="0" presId="urn:microsoft.com/office/officeart/2005/8/layout/vList2"/>
    <dgm:cxn modelId="{93FA2F64-2CF6-45E1-97A3-3E36873AF51D}" type="presParOf" srcId="{DB8B4370-3DA5-4DFC-9499-B781EA30E928}" destId="{B827E6D9-88B1-48F0-8CAF-432663456668}" srcOrd="22" destOrd="0" presId="urn:microsoft.com/office/officeart/2005/8/layout/vList2"/>
    <dgm:cxn modelId="{2FBE74B6-6074-4A92-B0A4-474398A2879F}" type="presParOf" srcId="{DB8B4370-3DA5-4DFC-9499-B781EA30E928}" destId="{3F57BB29-FE35-4613-8D70-0AF23C0F2C59}" srcOrd="23" destOrd="0" presId="urn:microsoft.com/office/officeart/2005/8/layout/vList2"/>
    <dgm:cxn modelId="{EE0561BD-C6F1-4570-B70D-F22107924806}" type="presParOf" srcId="{DB8B4370-3DA5-4DFC-9499-B781EA30E928}" destId="{3B9CE11B-0B98-4F5F-8E91-00246BC15F89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AFDEB7-9F04-49EA-B372-620F81B68B93}">
      <dsp:nvSpPr>
        <dsp:cNvPr id="0" name=""/>
        <dsp:cNvSpPr/>
      </dsp:nvSpPr>
      <dsp:spPr>
        <a:xfrm>
          <a:off x="0" y="48431"/>
          <a:ext cx="8590625" cy="647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ym typeface="Wingdings"/>
            </a:rPr>
            <a:t></a:t>
          </a:r>
          <a:r>
            <a:rPr lang="en-US" sz="1800" kern="1200" dirty="0" smtClean="0"/>
            <a:t> Access = </a:t>
          </a:r>
          <a:r>
            <a:rPr lang="en-US" sz="1800" kern="1200" dirty="0" smtClean="0">
              <a:sym typeface="Wingdings"/>
            </a:rPr>
            <a:t></a:t>
          </a:r>
          <a:r>
            <a:rPr lang="en-US" sz="1800" kern="1200" dirty="0" smtClean="0"/>
            <a:t> Demand + continued perverse incentives =  </a:t>
          </a:r>
          <a:r>
            <a:rPr lang="en-US" sz="1800" kern="1200" dirty="0" smtClean="0">
              <a:sym typeface="Wingdings"/>
            </a:rPr>
            <a:t></a:t>
          </a:r>
          <a:r>
            <a:rPr lang="en-US" sz="1800" kern="1200" dirty="0" smtClean="0"/>
            <a:t> </a:t>
          </a:r>
          <a:r>
            <a:rPr lang="en-US" sz="1800" kern="1200" dirty="0" smtClean="0">
              <a:sym typeface="Wingdings"/>
            </a:rPr>
            <a:t></a:t>
          </a:r>
          <a:r>
            <a:rPr lang="en-US" sz="1800" kern="1200" dirty="0" smtClean="0"/>
            <a:t> Costs </a:t>
          </a:r>
          <a:r>
            <a:rPr lang="en-US" sz="1800" i="1" kern="1200" dirty="0" smtClean="0"/>
            <a:t>(which will burden margins &amp; potentially stress the ability to cross-subsidize)</a:t>
          </a:r>
          <a:endParaRPr lang="en-US" sz="1800" i="1" kern="1200" dirty="0"/>
        </a:p>
      </dsp:txBody>
      <dsp:txXfrm>
        <a:off x="0" y="48431"/>
        <a:ext cx="8590625" cy="647840"/>
      </dsp:txXfrm>
    </dsp:sp>
    <dsp:sp modelId="{DC7666F3-D66C-4724-A1CE-08B4767E03DC}">
      <dsp:nvSpPr>
        <dsp:cNvPr id="0" name=""/>
        <dsp:cNvSpPr/>
      </dsp:nvSpPr>
      <dsp:spPr>
        <a:xfrm>
          <a:off x="0" y="863311"/>
          <a:ext cx="8590625" cy="666786"/>
        </a:xfrm>
        <a:prstGeom prst="roundRect">
          <a:avLst/>
        </a:prstGeom>
        <a:gradFill rotWithShape="0">
          <a:gsLst>
            <a:gs pos="0">
              <a:schemeClr val="accent2">
                <a:hueOff val="1914257"/>
                <a:satOff val="-15165"/>
                <a:lumOff val="4412"/>
                <a:alphaOff val="0"/>
                <a:shade val="51000"/>
                <a:satMod val="130000"/>
              </a:schemeClr>
            </a:gs>
            <a:gs pos="80000">
              <a:schemeClr val="accent2">
                <a:hueOff val="1914257"/>
                <a:satOff val="-15165"/>
                <a:lumOff val="4412"/>
                <a:alphaOff val="0"/>
                <a:shade val="93000"/>
                <a:satMod val="130000"/>
              </a:schemeClr>
            </a:gs>
            <a:gs pos="100000">
              <a:schemeClr val="accent2">
                <a:hueOff val="1914257"/>
                <a:satOff val="-15165"/>
                <a:lumOff val="4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ym typeface="Wingdings"/>
            </a:rPr>
            <a:t></a:t>
          </a:r>
          <a:r>
            <a:rPr lang="en-US" sz="1800" kern="1200" dirty="0" smtClean="0"/>
            <a:t> Demand +  </a:t>
          </a:r>
          <a:r>
            <a:rPr lang="en-US" sz="1800" kern="1200" dirty="0" smtClean="0">
              <a:sym typeface="Wingdings"/>
            </a:rPr>
            <a:t></a:t>
          </a:r>
          <a:r>
            <a:rPr lang="en-US" sz="1800" kern="1200" dirty="0" smtClean="0"/>
            <a:t> </a:t>
          </a:r>
          <a:r>
            <a:rPr lang="en-US" sz="1800" kern="1200" dirty="0" smtClean="0">
              <a:sym typeface="Wingdings"/>
            </a:rPr>
            <a:t></a:t>
          </a:r>
          <a:r>
            <a:rPr lang="en-US" sz="1800" kern="1200" dirty="0" smtClean="0"/>
            <a:t> Costs = </a:t>
          </a:r>
          <a:r>
            <a:rPr lang="en-US" sz="1800" kern="1200" dirty="0" smtClean="0">
              <a:sym typeface="Wingdings"/>
            </a:rPr>
            <a:t></a:t>
          </a:r>
          <a:r>
            <a:rPr lang="en-US" sz="1800" kern="1200" dirty="0" smtClean="0"/>
            <a:t> Value = </a:t>
          </a:r>
          <a:r>
            <a:rPr lang="en-US" sz="1800" kern="1200" dirty="0" smtClean="0">
              <a:sym typeface="Wingdings"/>
            </a:rPr>
            <a:t></a:t>
          </a:r>
          <a:r>
            <a:rPr lang="en-US" sz="1800" kern="1200" dirty="0" smtClean="0"/>
            <a:t> Upset </a:t>
          </a:r>
          <a:endParaRPr lang="en-US" sz="1800" kern="1200" dirty="0"/>
        </a:p>
      </dsp:txBody>
      <dsp:txXfrm>
        <a:off x="0" y="863311"/>
        <a:ext cx="8590625" cy="666786"/>
      </dsp:txXfrm>
    </dsp:sp>
    <dsp:sp modelId="{E61E54A6-5A31-49C2-888C-B0885E70E23A}">
      <dsp:nvSpPr>
        <dsp:cNvPr id="0" name=""/>
        <dsp:cNvSpPr/>
      </dsp:nvSpPr>
      <dsp:spPr>
        <a:xfrm>
          <a:off x="0" y="1697138"/>
          <a:ext cx="8590625" cy="710890"/>
        </a:xfrm>
        <a:prstGeom prst="roundRect">
          <a:avLst/>
        </a:prstGeom>
        <a:gradFill rotWithShape="0">
          <a:gsLst>
            <a:gs pos="0">
              <a:schemeClr val="accent2">
                <a:hueOff val="3828514"/>
                <a:satOff val="-30329"/>
                <a:lumOff val="8824"/>
                <a:alphaOff val="0"/>
                <a:shade val="51000"/>
                <a:satMod val="130000"/>
              </a:schemeClr>
            </a:gs>
            <a:gs pos="80000">
              <a:schemeClr val="accent2">
                <a:hueOff val="3828514"/>
                <a:satOff val="-30329"/>
                <a:lumOff val="8824"/>
                <a:alphaOff val="0"/>
                <a:shade val="93000"/>
                <a:satMod val="130000"/>
              </a:schemeClr>
            </a:gs>
            <a:gs pos="100000">
              <a:schemeClr val="accent2">
                <a:hueOff val="3828514"/>
                <a:satOff val="-30329"/>
                <a:lumOff val="8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ym typeface="Wingdings"/>
            </a:rPr>
            <a:t></a:t>
          </a:r>
          <a:r>
            <a:rPr lang="en-US" sz="1800" kern="1200" dirty="0" smtClean="0"/>
            <a:t> consolidation of health plans, hospitals </a:t>
          </a:r>
          <a:endParaRPr lang="en-US" sz="1800" kern="1200" dirty="0"/>
        </a:p>
      </dsp:txBody>
      <dsp:txXfrm>
        <a:off x="0" y="1697138"/>
        <a:ext cx="8590625" cy="710890"/>
      </dsp:txXfrm>
    </dsp:sp>
    <dsp:sp modelId="{3E9F8F23-2280-470E-A0ED-9682DAF12766}">
      <dsp:nvSpPr>
        <dsp:cNvPr id="0" name=""/>
        <dsp:cNvSpPr/>
      </dsp:nvSpPr>
      <dsp:spPr>
        <a:xfrm>
          <a:off x="0" y="2575068"/>
          <a:ext cx="8590625" cy="711422"/>
        </a:xfrm>
        <a:prstGeom prst="roundRect">
          <a:avLst/>
        </a:prstGeom>
        <a:gradFill rotWithShape="0">
          <a:gsLst>
            <a:gs pos="0">
              <a:schemeClr val="accent2">
                <a:hueOff val="5742772"/>
                <a:satOff val="-45494"/>
                <a:lumOff val="13235"/>
                <a:alphaOff val="0"/>
                <a:shade val="51000"/>
                <a:satMod val="130000"/>
              </a:schemeClr>
            </a:gs>
            <a:gs pos="80000">
              <a:schemeClr val="accent2">
                <a:hueOff val="5742772"/>
                <a:satOff val="-45494"/>
                <a:lumOff val="13235"/>
                <a:alphaOff val="0"/>
                <a:shade val="93000"/>
                <a:satMod val="130000"/>
              </a:schemeClr>
            </a:gs>
            <a:gs pos="100000">
              <a:schemeClr val="accent2">
                <a:hueOff val="5742772"/>
                <a:satOff val="-45494"/>
                <a:lumOff val="1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ym typeface="Wingdings"/>
            </a:rPr>
            <a:t></a:t>
          </a:r>
          <a:r>
            <a:rPr lang="en-US" sz="1800" kern="1200" dirty="0" smtClean="0"/>
            <a:t> consolidation of physicians in larger medical groups and employed vehicles</a:t>
          </a:r>
          <a:endParaRPr lang="en-US" sz="1800" kern="1200" dirty="0"/>
        </a:p>
      </dsp:txBody>
      <dsp:txXfrm>
        <a:off x="0" y="2575068"/>
        <a:ext cx="8590625" cy="711422"/>
      </dsp:txXfrm>
    </dsp:sp>
    <dsp:sp modelId="{8541E93F-821F-4E86-A299-2F477B4B8279}">
      <dsp:nvSpPr>
        <dsp:cNvPr id="0" name=""/>
        <dsp:cNvSpPr/>
      </dsp:nvSpPr>
      <dsp:spPr>
        <a:xfrm>
          <a:off x="0" y="3453531"/>
          <a:ext cx="8590625" cy="803831"/>
        </a:xfrm>
        <a:prstGeom prst="roundRect">
          <a:avLst/>
        </a:prstGeom>
        <a:gradFill rotWithShape="0">
          <a:gsLst>
            <a:gs pos="0">
              <a:schemeClr val="accent2">
                <a:hueOff val="7657029"/>
                <a:satOff val="-60658"/>
                <a:lumOff val="17647"/>
                <a:alphaOff val="0"/>
                <a:shade val="51000"/>
                <a:satMod val="130000"/>
              </a:schemeClr>
            </a:gs>
            <a:gs pos="80000">
              <a:schemeClr val="accent2">
                <a:hueOff val="7657029"/>
                <a:satOff val="-60658"/>
                <a:lumOff val="17647"/>
                <a:alphaOff val="0"/>
                <a:shade val="93000"/>
                <a:satMod val="130000"/>
              </a:schemeClr>
            </a:gs>
            <a:gs pos="100000">
              <a:schemeClr val="accent2">
                <a:hueOff val="7657029"/>
                <a:satOff val="-60658"/>
                <a:lumOff val="1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SGR fix and CBO (re)calculations add another $400B to the $1T increased spend</a:t>
          </a:r>
          <a:endParaRPr lang="en-US" sz="1800" kern="1200" dirty="0"/>
        </a:p>
      </dsp:txBody>
      <dsp:txXfrm>
        <a:off x="0" y="3453531"/>
        <a:ext cx="8590625" cy="803831"/>
      </dsp:txXfrm>
    </dsp:sp>
    <dsp:sp modelId="{DBABAB67-5044-4AAE-87BB-0D87ED7490FC}">
      <dsp:nvSpPr>
        <dsp:cNvPr id="0" name=""/>
        <dsp:cNvSpPr/>
      </dsp:nvSpPr>
      <dsp:spPr>
        <a:xfrm>
          <a:off x="0" y="4424403"/>
          <a:ext cx="8590625" cy="532706"/>
        </a:xfrm>
        <a:prstGeom prst="roundRect">
          <a:avLst/>
        </a:prstGeom>
        <a:gradFill rotWithShape="0">
          <a:gsLst>
            <a:gs pos="0">
              <a:schemeClr val="accent2">
                <a:hueOff val="9571285"/>
                <a:satOff val="-75823"/>
                <a:lumOff val="22059"/>
                <a:alphaOff val="0"/>
                <a:shade val="51000"/>
                <a:satMod val="130000"/>
              </a:schemeClr>
            </a:gs>
            <a:gs pos="80000">
              <a:schemeClr val="accent2">
                <a:hueOff val="9571285"/>
                <a:satOff val="-75823"/>
                <a:lumOff val="22059"/>
                <a:alphaOff val="0"/>
                <a:shade val="93000"/>
                <a:satMod val="130000"/>
              </a:schemeClr>
            </a:gs>
            <a:gs pos="100000">
              <a:schemeClr val="accent2">
                <a:hueOff val="9571285"/>
                <a:satOff val="-75823"/>
                <a:lumOff val="2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NIH funding likely to be </a:t>
          </a:r>
          <a:r>
            <a:rPr lang="en-US" sz="1800" kern="1200" dirty="0" smtClean="0">
              <a:sym typeface="Wingdings"/>
            </a:rPr>
            <a:t></a:t>
          </a:r>
          <a:r>
            <a:rPr lang="en-US" sz="1800" kern="1200" dirty="0" smtClean="0"/>
            <a:t> (or possibly </a:t>
          </a:r>
          <a:r>
            <a:rPr lang="en-US" sz="1800" kern="1200" dirty="0" smtClean="0">
              <a:sym typeface="Wingdings"/>
            </a:rPr>
            <a:t>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0" y="4424403"/>
        <a:ext cx="8590625" cy="532706"/>
      </dsp:txXfrm>
    </dsp:sp>
    <dsp:sp modelId="{60BA6232-132C-4773-BE93-F74622092FE1}">
      <dsp:nvSpPr>
        <dsp:cNvPr id="0" name=""/>
        <dsp:cNvSpPr/>
      </dsp:nvSpPr>
      <dsp:spPr>
        <a:xfrm>
          <a:off x="0" y="5104719"/>
          <a:ext cx="8590625" cy="555051"/>
        </a:xfrm>
        <a:prstGeom prst="roundRect">
          <a:avLst/>
        </a:prstGeom>
        <a:gradFill rotWithShape="0">
          <a:gsLst>
            <a:gs pos="0">
              <a:schemeClr val="accent2">
                <a:hueOff val="11485543"/>
                <a:satOff val="-90987"/>
                <a:lumOff val="26471"/>
                <a:alphaOff val="0"/>
                <a:shade val="51000"/>
                <a:satMod val="130000"/>
              </a:schemeClr>
            </a:gs>
            <a:gs pos="80000">
              <a:schemeClr val="accent2">
                <a:hueOff val="11485543"/>
                <a:satOff val="-90987"/>
                <a:lumOff val="26471"/>
                <a:alphaOff val="0"/>
                <a:shade val="93000"/>
                <a:satMod val="130000"/>
              </a:schemeClr>
            </a:gs>
            <a:gs pos="100000">
              <a:schemeClr val="accent2">
                <a:hueOff val="11485543"/>
                <a:satOff val="-90987"/>
                <a:lumOff val="2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GME funding likely to  </a:t>
          </a:r>
          <a:r>
            <a:rPr lang="en-US" sz="1800" kern="1200" dirty="0" smtClean="0">
              <a:sym typeface="Wingdings"/>
            </a:rPr>
            <a:t> ($30B at-risk over 10 years through </a:t>
          </a:r>
          <a:r>
            <a:rPr lang="en-US" sz="1800" kern="1200" dirty="0" err="1" smtClean="0">
              <a:sym typeface="Wingdings"/>
            </a:rPr>
            <a:t>MedPac</a:t>
          </a:r>
          <a:r>
            <a:rPr lang="en-US" sz="1800" kern="1200" dirty="0" smtClean="0">
              <a:sym typeface="Wingdings"/>
            </a:rPr>
            <a:t> or IPAB)</a:t>
          </a:r>
          <a:endParaRPr lang="en-US" sz="1800" kern="1200" dirty="0"/>
        </a:p>
      </dsp:txBody>
      <dsp:txXfrm>
        <a:off x="0" y="5104719"/>
        <a:ext cx="8590625" cy="5550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443077-9832-4816-AEC7-B3F2F11FBD4A}">
      <dsp:nvSpPr>
        <dsp:cNvPr id="0" name=""/>
        <dsp:cNvSpPr/>
      </dsp:nvSpPr>
      <dsp:spPr>
        <a:xfrm>
          <a:off x="2686052" y="95253"/>
          <a:ext cx="3905204" cy="307877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7F3713-6198-43BC-9AA4-5E08330694C0}">
      <dsp:nvSpPr>
        <dsp:cNvPr id="0" name=""/>
        <dsp:cNvSpPr/>
      </dsp:nvSpPr>
      <dsp:spPr>
        <a:xfrm>
          <a:off x="3246125" y="0"/>
          <a:ext cx="2745676" cy="15892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Quality</a:t>
          </a:r>
          <a:endParaRPr lang="en-US" sz="3200" kern="1200" dirty="0"/>
        </a:p>
      </dsp:txBody>
      <dsp:txXfrm>
        <a:off x="3246125" y="0"/>
        <a:ext cx="2745676" cy="1589246"/>
      </dsp:txXfrm>
    </dsp:sp>
    <dsp:sp modelId="{C0ECB004-1E15-4AB6-BB05-FEC93B5FC505}">
      <dsp:nvSpPr>
        <dsp:cNvPr id="0" name=""/>
        <dsp:cNvSpPr/>
      </dsp:nvSpPr>
      <dsp:spPr>
        <a:xfrm rot="20677216">
          <a:off x="4231513" y="760395"/>
          <a:ext cx="3818810" cy="3357915"/>
        </a:xfrm>
        <a:prstGeom prst="ellipse">
          <a:avLst/>
        </a:prstGeom>
        <a:solidFill>
          <a:schemeClr val="accent5">
            <a:alpha val="50000"/>
            <a:hueOff val="-2686325"/>
            <a:satOff val="22757"/>
            <a:lumOff val="-6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44832E-E337-425F-9214-F59195BFE0E2}">
      <dsp:nvSpPr>
        <dsp:cNvPr id="0" name=""/>
        <dsp:cNvSpPr/>
      </dsp:nvSpPr>
      <dsp:spPr>
        <a:xfrm>
          <a:off x="5378301" y="1049921"/>
          <a:ext cx="2461641" cy="17245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Education</a:t>
          </a:r>
          <a:endParaRPr lang="en-US" sz="3200" kern="1200" dirty="0"/>
        </a:p>
      </dsp:txBody>
      <dsp:txXfrm>
        <a:off x="5378301" y="1049921"/>
        <a:ext cx="2461641" cy="1724501"/>
      </dsp:txXfrm>
    </dsp:sp>
    <dsp:sp modelId="{7CDE1CE1-FA32-4821-809C-0CCE2C227811}">
      <dsp:nvSpPr>
        <dsp:cNvPr id="0" name=""/>
        <dsp:cNvSpPr/>
      </dsp:nvSpPr>
      <dsp:spPr>
        <a:xfrm rot="1164099">
          <a:off x="4049683" y="2135076"/>
          <a:ext cx="3864303" cy="3567344"/>
        </a:xfrm>
        <a:prstGeom prst="ellipse">
          <a:avLst/>
        </a:prstGeom>
        <a:solidFill>
          <a:schemeClr val="accent5">
            <a:alpha val="50000"/>
            <a:hueOff val="-5372650"/>
            <a:satOff val="45513"/>
            <a:lumOff val="-1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80FD5C3-CB7D-4E38-A9E2-FACB58E547AC}">
      <dsp:nvSpPr>
        <dsp:cNvPr id="0" name=""/>
        <dsp:cNvSpPr/>
      </dsp:nvSpPr>
      <dsp:spPr>
        <a:xfrm>
          <a:off x="5155064" y="3197654"/>
          <a:ext cx="2461641" cy="17245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Research</a:t>
          </a:r>
          <a:endParaRPr lang="en-US" sz="3200" kern="1200" dirty="0"/>
        </a:p>
      </dsp:txBody>
      <dsp:txXfrm>
        <a:off x="5155064" y="3197654"/>
        <a:ext cx="2461641" cy="1724501"/>
      </dsp:txXfrm>
    </dsp:sp>
    <dsp:sp modelId="{B646577A-45DA-4520-970F-2F5A7DF3A7BC}">
      <dsp:nvSpPr>
        <dsp:cNvPr id="0" name=""/>
        <dsp:cNvSpPr/>
      </dsp:nvSpPr>
      <dsp:spPr>
        <a:xfrm rot="19527475">
          <a:off x="1808205" y="2133763"/>
          <a:ext cx="3644625" cy="3608032"/>
        </a:xfrm>
        <a:prstGeom prst="ellipse">
          <a:avLst/>
        </a:prstGeom>
        <a:solidFill>
          <a:schemeClr val="accent5">
            <a:alpha val="50000"/>
            <a:hueOff val="-8058975"/>
            <a:satOff val="68270"/>
            <a:lumOff val="-180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33F9F64-5994-4300-806A-187D66F241EA}">
      <dsp:nvSpPr>
        <dsp:cNvPr id="0" name=""/>
        <dsp:cNvSpPr/>
      </dsp:nvSpPr>
      <dsp:spPr>
        <a:xfrm>
          <a:off x="2353590" y="3238162"/>
          <a:ext cx="2461641" cy="17245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Community</a:t>
          </a:r>
          <a:endParaRPr lang="en-US" sz="3200" kern="1200" dirty="0"/>
        </a:p>
      </dsp:txBody>
      <dsp:txXfrm>
        <a:off x="2353590" y="3238162"/>
        <a:ext cx="2461641" cy="1724501"/>
      </dsp:txXfrm>
    </dsp:sp>
    <dsp:sp modelId="{E9EE3715-2681-4AA7-A831-97894DF8E169}">
      <dsp:nvSpPr>
        <dsp:cNvPr id="0" name=""/>
        <dsp:cNvSpPr/>
      </dsp:nvSpPr>
      <dsp:spPr>
        <a:xfrm rot="924398">
          <a:off x="1048860" y="915585"/>
          <a:ext cx="3872280" cy="3390508"/>
        </a:xfrm>
        <a:prstGeom prst="ellipse">
          <a:avLst/>
        </a:prstGeom>
        <a:solidFill>
          <a:schemeClr val="accent5">
            <a:alpha val="50000"/>
            <a:hueOff val="-10745301"/>
            <a:satOff val="91026"/>
            <a:lumOff val="-2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C01336-2B72-431E-8047-820040E5E211}">
      <dsp:nvSpPr>
        <dsp:cNvPr id="0" name=""/>
        <dsp:cNvSpPr/>
      </dsp:nvSpPr>
      <dsp:spPr>
        <a:xfrm>
          <a:off x="1561271" y="1071098"/>
          <a:ext cx="2461641" cy="17245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Sustainability</a:t>
          </a:r>
          <a:endParaRPr lang="en-US" sz="3200" kern="1200" dirty="0"/>
        </a:p>
      </dsp:txBody>
      <dsp:txXfrm>
        <a:off x="1561271" y="1071098"/>
        <a:ext cx="2461641" cy="17245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AFDEB7-9F04-49EA-B372-620F81B68B93}">
      <dsp:nvSpPr>
        <dsp:cNvPr id="0" name=""/>
        <dsp:cNvSpPr/>
      </dsp:nvSpPr>
      <dsp:spPr>
        <a:xfrm>
          <a:off x="0" y="42357"/>
          <a:ext cx="7634515" cy="30971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sym typeface="Wingdings"/>
            </a:rPr>
            <a:t>Facilities &amp; Space </a:t>
          </a:r>
          <a:endParaRPr lang="en-US" sz="1600" b="1" i="1" kern="1200" dirty="0">
            <a:solidFill>
              <a:schemeClr val="tx1"/>
            </a:solidFill>
          </a:endParaRPr>
        </a:p>
      </dsp:txBody>
      <dsp:txXfrm>
        <a:off x="0" y="42357"/>
        <a:ext cx="7634515" cy="309712"/>
      </dsp:txXfrm>
    </dsp:sp>
    <dsp:sp modelId="{F9E5C6B0-D119-4089-9A8D-87348C071959}">
      <dsp:nvSpPr>
        <dsp:cNvPr id="0" name=""/>
        <dsp:cNvSpPr/>
      </dsp:nvSpPr>
      <dsp:spPr>
        <a:xfrm>
          <a:off x="0" y="492691"/>
          <a:ext cx="7634515" cy="309712"/>
        </a:xfrm>
        <a:prstGeom prst="roundRect">
          <a:avLst/>
        </a:prstGeom>
        <a:gradFill rotWithShape="0">
          <a:gsLst>
            <a:gs pos="0">
              <a:schemeClr val="accent2">
                <a:hueOff val="-240001"/>
                <a:satOff val="-8333"/>
                <a:lumOff val="4167"/>
                <a:alphaOff val="0"/>
                <a:shade val="51000"/>
                <a:satMod val="130000"/>
              </a:schemeClr>
            </a:gs>
            <a:gs pos="80000">
              <a:schemeClr val="accent2">
                <a:hueOff val="-240001"/>
                <a:satOff val="-8333"/>
                <a:lumOff val="4167"/>
                <a:alphaOff val="0"/>
                <a:shade val="93000"/>
                <a:satMod val="130000"/>
              </a:schemeClr>
            </a:gs>
            <a:gs pos="100000">
              <a:schemeClr val="accent2">
                <a:hueOff val="-240001"/>
                <a:satOff val="-8333"/>
                <a:lumOff val="41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tx1"/>
              </a:solidFill>
            </a:rPr>
            <a:t>Strategic Planning</a:t>
          </a:r>
          <a:endParaRPr lang="en-US" sz="1600" b="1" i="0" kern="1200" dirty="0">
            <a:solidFill>
              <a:schemeClr val="tx1"/>
            </a:solidFill>
          </a:endParaRPr>
        </a:p>
      </dsp:txBody>
      <dsp:txXfrm>
        <a:off x="0" y="492691"/>
        <a:ext cx="7634515" cy="309712"/>
      </dsp:txXfrm>
    </dsp:sp>
    <dsp:sp modelId="{D6CDB54B-97B0-429C-AE65-FE607BF00C4D}">
      <dsp:nvSpPr>
        <dsp:cNvPr id="0" name=""/>
        <dsp:cNvSpPr/>
      </dsp:nvSpPr>
      <dsp:spPr>
        <a:xfrm>
          <a:off x="0" y="955044"/>
          <a:ext cx="7634515" cy="309712"/>
        </a:xfrm>
        <a:prstGeom prst="roundRect">
          <a:avLst/>
        </a:prstGeom>
        <a:gradFill rotWithShape="0">
          <a:gsLst>
            <a:gs pos="0">
              <a:schemeClr val="accent2">
                <a:hueOff val="-480001"/>
                <a:satOff val="-16667"/>
                <a:lumOff val="8333"/>
                <a:alphaOff val="0"/>
                <a:shade val="51000"/>
                <a:satMod val="130000"/>
              </a:schemeClr>
            </a:gs>
            <a:gs pos="80000">
              <a:schemeClr val="accent2">
                <a:hueOff val="-480001"/>
                <a:satOff val="-16667"/>
                <a:lumOff val="8333"/>
                <a:alphaOff val="0"/>
                <a:shade val="93000"/>
                <a:satMod val="130000"/>
              </a:schemeClr>
            </a:gs>
            <a:gs pos="100000">
              <a:schemeClr val="accent2">
                <a:hueOff val="-480001"/>
                <a:satOff val="-16667"/>
                <a:lumOff val="8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tx1"/>
              </a:solidFill>
            </a:rPr>
            <a:t>Communications; PR; Marketing</a:t>
          </a:r>
          <a:endParaRPr lang="en-US" sz="1600" b="1" i="0" kern="1200" dirty="0">
            <a:solidFill>
              <a:schemeClr val="tx1"/>
            </a:solidFill>
          </a:endParaRPr>
        </a:p>
      </dsp:txBody>
      <dsp:txXfrm>
        <a:off x="0" y="955044"/>
        <a:ext cx="7634515" cy="309712"/>
      </dsp:txXfrm>
    </dsp:sp>
    <dsp:sp modelId="{18608783-94B6-4BC5-A991-3FC06DE13BE7}">
      <dsp:nvSpPr>
        <dsp:cNvPr id="0" name=""/>
        <dsp:cNvSpPr/>
      </dsp:nvSpPr>
      <dsp:spPr>
        <a:xfrm>
          <a:off x="0" y="1417397"/>
          <a:ext cx="7634515" cy="309712"/>
        </a:xfrm>
        <a:prstGeom prst="roundRect">
          <a:avLst/>
        </a:prstGeom>
        <a:gradFill rotWithShape="0">
          <a:gsLst>
            <a:gs pos="0">
              <a:schemeClr val="accent2">
                <a:hueOff val="-720001"/>
                <a:satOff val="-25000"/>
                <a:lumOff val="12500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1"/>
                <a:satOff val="-25000"/>
                <a:lumOff val="12500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1"/>
                <a:satOff val="-25000"/>
                <a:lumOff val="125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tx1"/>
              </a:solidFill>
            </a:rPr>
            <a:t>Strategic Affiliations; Network Development</a:t>
          </a:r>
          <a:endParaRPr lang="en-US" sz="1600" b="1" i="0" kern="1200" dirty="0">
            <a:solidFill>
              <a:schemeClr val="tx1"/>
            </a:solidFill>
          </a:endParaRPr>
        </a:p>
      </dsp:txBody>
      <dsp:txXfrm>
        <a:off x="0" y="1417397"/>
        <a:ext cx="7634515" cy="309712"/>
      </dsp:txXfrm>
    </dsp:sp>
    <dsp:sp modelId="{DC7666F3-D66C-4724-A1CE-08B4767E03DC}">
      <dsp:nvSpPr>
        <dsp:cNvPr id="0" name=""/>
        <dsp:cNvSpPr/>
      </dsp:nvSpPr>
      <dsp:spPr>
        <a:xfrm>
          <a:off x="0" y="1879749"/>
          <a:ext cx="7634515" cy="285841"/>
        </a:xfrm>
        <a:prstGeom prst="roundRect">
          <a:avLst/>
        </a:prstGeom>
        <a:gradFill rotWithShape="0">
          <a:gsLst>
            <a:gs pos="0">
              <a:schemeClr val="accent2">
                <a:hueOff val="-960002"/>
                <a:satOff val="-33333"/>
                <a:lumOff val="16667"/>
                <a:alphaOff val="0"/>
                <a:shade val="51000"/>
                <a:satMod val="130000"/>
              </a:schemeClr>
            </a:gs>
            <a:gs pos="80000">
              <a:schemeClr val="accent2">
                <a:hueOff val="-960002"/>
                <a:satOff val="-33333"/>
                <a:lumOff val="16667"/>
                <a:alphaOff val="0"/>
                <a:shade val="93000"/>
                <a:satMod val="130000"/>
              </a:schemeClr>
            </a:gs>
            <a:gs pos="100000">
              <a:schemeClr val="accent2">
                <a:hueOff val="-960002"/>
                <a:satOff val="-33333"/>
                <a:lumOff val="16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Finance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1879749"/>
        <a:ext cx="7634515" cy="285841"/>
      </dsp:txXfrm>
    </dsp:sp>
    <dsp:sp modelId="{E61E54A6-5A31-49C2-888C-B0885E70E23A}">
      <dsp:nvSpPr>
        <dsp:cNvPr id="0" name=""/>
        <dsp:cNvSpPr/>
      </dsp:nvSpPr>
      <dsp:spPr>
        <a:xfrm>
          <a:off x="0" y="2318231"/>
          <a:ext cx="7634515" cy="286545"/>
        </a:xfrm>
        <a:prstGeom prst="roundRect">
          <a:avLst/>
        </a:prstGeom>
        <a:gradFill rotWithShape="0">
          <a:gsLst>
            <a:gs pos="0">
              <a:schemeClr val="accent2">
                <a:hueOff val="-1200002"/>
                <a:satOff val="-41667"/>
                <a:lumOff val="20833"/>
                <a:alphaOff val="0"/>
                <a:shade val="51000"/>
                <a:satMod val="130000"/>
              </a:schemeClr>
            </a:gs>
            <a:gs pos="80000">
              <a:schemeClr val="accent2">
                <a:hueOff val="-1200002"/>
                <a:satOff val="-41667"/>
                <a:lumOff val="20833"/>
                <a:alphaOff val="0"/>
                <a:shade val="93000"/>
                <a:satMod val="130000"/>
              </a:schemeClr>
            </a:gs>
            <a:gs pos="100000">
              <a:schemeClr val="accent2">
                <a:hueOff val="-1200002"/>
                <a:satOff val="-41667"/>
                <a:lumOff val="208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Quality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2318231"/>
        <a:ext cx="7634515" cy="286545"/>
      </dsp:txXfrm>
    </dsp:sp>
    <dsp:sp modelId="{3E9F8F23-2280-470E-A0ED-9682DAF12766}">
      <dsp:nvSpPr>
        <dsp:cNvPr id="0" name=""/>
        <dsp:cNvSpPr/>
      </dsp:nvSpPr>
      <dsp:spPr>
        <a:xfrm>
          <a:off x="0" y="2757416"/>
          <a:ext cx="7634515" cy="315814"/>
        </a:xfrm>
        <a:prstGeom prst="roundRect">
          <a:avLst/>
        </a:prstGeom>
        <a:gradFill rotWithShape="0">
          <a:gsLst>
            <a:gs pos="0">
              <a:schemeClr val="accent2">
                <a:hueOff val="-1440003"/>
                <a:satOff val="-50000"/>
                <a:lumOff val="25000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3"/>
                <a:satOff val="-50000"/>
                <a:lumOff val="2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3"/>
                <a:satOff val="-50000"/>
                <a:lumOff val="2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Development/Institutional Advancement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2757416"/>
        <a:ext cx="7634515" cy="315814"/>
      </dsp:txXfrm>
    </dsp:sp>
    <dsp:sp modelId="{8541E93F-821F-4E86-A299-2F477B4B8279}">
      <dsp:nvSpPr>
        <dsp:cNvPr id="0" name=""/>
        <dsp:cNvSpPr/>
      </dsp:nvSpPr>
      <dsp:spPr>
        <a:xfrm>
          <a:off x="0" y="3225871"/>
          <a:ext cx="7634515" cy="270105"/>
        </a:xfrm>
        <a:prstGeom prst="roundRect">
          <a:avLst/>
        </a:prstGeom>
        <a:gradFill rotWithShape="0">
          <a:gsLst>
            <a:gs pos="0">
              <a:schemeClr val="accent2">
                <a:hueOff val="-1680003"/>
                <a:satOff val="-58333"/>
                <a:lumOff val="29167"/>
                <a:alphaOff val="0"/>
                <a:shade val="51000"/>
                <a:satMod val="130000"/>
              </a:schemeClr>
            </a:gs>
            <a:gs pos="80000">
              <a:schemeClr val="accent2">
                <a:hueOff val="-1680003"/>
                <a:satOff val="-58333"/>
                <a:lumOff val="29167"/>
                <a:alphaOff val="0"/>
                <a:shade val="93000"/>
                <a:satMod val="130000"/>
              </a:schemeClr>
            </a:gs>
            <a:gs pos="100000">
              <a:schemeClr val="accent2">
                <a:hueOff val="-1680003"/>
                <a:satOff val="-58333"/>
                <a:lumOff val="291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Information Systems/Information Technology/</a:t>
          </a:r>
          <a:r>
            <a:rPr lang="en-US" sz="1600" b="1" kern="1200" dirty="0" err="1" smtClean="0">
              <a:solidFill>
                <a:schemeClr val="tx1"/>
              </a:solidFill>
            </a:rPr>
            <a:t>BioInformatics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3225871"/>
        <a:ext cx="7634515" cy="270105"/>
      </dsp:txXfrm>
    </dsp:sp>
    <dsp:sp modelId="{DBABAB67-5044-4AAE-87BB-0D87ED7490FC}">
      <dsp:nvSpPr>
        <dsp:cNvPr id="0" name=""/>
        <dsp:cNvSpPr/>
      </dsp:nvSpPr>
      <dsp:spPr>
        <a:xfrm>
          <a:off x="0" y="3648616"/>
          <a:ext cx="7634515" cy="263200"/>
        </a:xfrm>
        <a:prstGeom prst="roundRect">
          <a:avLst/>
        </a:prstGeom>
        <a:gradFill rotWithShape="0">
          <a:gsLst>
            <a:gs pos="0">
              <a:schemeClr val="accent2">
                <a:hueOff val="-1920004"/>
                <a:satOff val="-66667"/>
                <a:lumOff val="33333"/>
                <a:alphaOff val="0"/>
                <a:shade val="51000"/>
                <a:satMod val="130000"/>
              </a:schemeClr>
            </a:gs>
            <a:gs pos="80000">
              <a:schemeClr val="accent2">
                <a:hueOff val="-1920004"/>
                <a:satOff val="-66667"/>
                <a:lumOff val="33333"/>
                <a:alphaOff val="0"/>
                <a:shade val="93000"/>
                <a:satMod val="130000"/>
              </a:schemeClr>
            </a:gs>
            <a:gs pos="100000">
              <a:schemeClr val="accent2">
                <a:hueOff val="-1920004"/>
                <a:satOff val="-66667"/>
                <a:lumOff val="3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Human Resources/Talent Management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3648616"/>
        <a:ext cx="7634515" cy="263200"/>
      </dsp:txXfrm>
    </dsp:sp>
    <dsp:sp modelId="{60BA6232-132C-4773-BE93-F74622092FE1}">
      <dsp:nvSpPr>
        <dsp:cNvPr id="0" name=""/>
        <dsp:cNvSpPr/>
      </dsp:nvSpPr>
      <dsp:spPr>
        <a:xfrm>
          <a:off x="0" y="4046701"/>
          <a:ext cx="7634515" cy="293728"/>
        </a:xfrm>
        <a:prstGeom prst="roundRect">
          <a:avLst/>
        </a:prstGeom>
        <a:gradFill rotWithShape="0">
          <a:gsLst>
            <a:gs pos="0">
              <a:schemeClr val="accent2">
                <a:hueOff val="-2160005"/>
                <a:satOff val="-75000"/>
                <a:lumOff val="37500"/>
                <a:alphaOff val="0"/>
                <a:shade val="51000"/>
                <a:satMod val="130000"/>
              </a:schemeClr>
            </a:gs>
            <a:gs pos="80000">
              <a:schemeClr val="accent2">
                <a:hueOff val="-2160005"/>
                <a:satOff val="-75000"/>
                <a:lumOff val="37500"/>
                <a:alphaOff val="0"/>
                <a:shade val="93000"/>
                <a:satMod val="130000"/>
              </a:schemeClr>
            </a:gs>
            <a:gs pos="100000">
              <a:schemeClr val="accent2">
                <a:hueOff val="-2160005"/>
                <a:satOff val="-75000"/>
                <a:lumOff val="375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Legal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4046701"/>
        <a:ext cx="7634515" cy="293728"/>
      </dsp:txXfrm>
    </dsp:sp>
    <dsp:sp modelId="{FF29EF68-81CF-4E12-BBEC-CD5D62394E57}">
      <dsp:nvSpPr>
        <dsp:cNvPr id="0" name=""/>
        <dsp:cNvSpPr/>
      </dsp:nvSpPr>
      <dsp:spPr>
        <a:xfrm>
          <a:off x="0" y="4493070"/>
          <a:ext cx="7634515" cy="293728"/>
        </a:xfrm>
        <a:prstGeom prst="roundRect">
          <a:avLst/>
        </a:prstGeom>
        <a:gradFill rotWithShape="0">
          <a:gsLst>
            <a:gs pos="0">
              <a:schemeClr val="accent2">
                <a:hueOff val="-2400005"/>
                <a:satOff val="-83333"/>
                <a:lumOff val="41667"/>
                <a:alphaOff val="0"/>
                <a:shade val="51000"/>
                <a:satMod val="130000"/>
              </a:schemeClr>
            </a:gs>
            <a:gs pos="80000">
              <a:schemeClr val="accent2">
                <a:hueOff val="-2400005"/>
                <a:satOff val="-83333"/>
                <a:lumOff val="41667"/>
                <a:alphaOff val="0"/>
                <a:shade val="93000"/>
                <a:satMod val="130000"/>
              </a:schemeClr>
            </a:gs>
            <a:gs pos="100000">
              <a:schemeClr val="accent2">
                <a:hueOff val="-2400005"/>
                <a:satOff val="-83333"/>
                <a:lumOff val="41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Compliance; Risk; Audit; COI; Pt. Safety; Accreditation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4493070"/>
        <a:ext cx="7634515" cy="293728"/>
      </dsp:txXfrm>
    </dsp:sp>
    <dsp:sp modelId="{B827E6D9-88B1-48F0-8CAF-432663456668}">
      <dsp:nvSpPr>
        <dsp:cNvPr id="0" name=""/>
        <dsp:cNvSpPr/>
      </dsp:nvSpPr>
      <dsp:spPr>
        <a:xfrm>
          <a:off x="0" y="4939439"/>
          <a:ext cx="7634515" cy="293728"/>
        </a:xfrm>
        <a:prstGeom prst="roundRect">
          <a:avLst/>
        </a:prstGeom>
        <a:gradFill rotWithShape="0">
          <a:gsLst>
            <a:gs pos="0">
              <a:schemeClr val="accent2">
                <a:hueOff val="-2640005"/>
                <a:satOff val="-91667"/>
                <a:lumOff val="45833"/>
                <a:alphaOff val="0"/>
                <a:shade val="51000"/>
                <a:satMod val="130000"/>
              </a:schemeClr>
            </a:gs>
            <a:gs pos="80000">
              <a:schemeClr val="accent2">
                <a:hueOff val="-2640005"/>
                <a:satOff val="-91667"/>
                <a:lumOff val="45833"/>
                <a:alphaOff val="0"/>
                <a:shade val="93000"/>
                <a:satMod val="130000"/>
              </a:schemeClr>
            </a:gs>
            <a:gs pos="100000">
              <a:schemeClr val="accent2">
                <a:hueOff val="-2640005"/>
                <a:satOff val="-91667"/>
                <a:lumOff val="458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Government Relations; Advocacy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4939439"/>
        <a:ext cx="7634515" cy="293728"/>
      </dsp:txXfrm>
    </dsp:sp>
    <dsp:sp modelId="{3B9CE11B-0B98-4F5F-8E91-00246BC15F89}">
      <dsp:nvSpPr>
        <dsp:cNvPr id="0" name=""/>
        <dsp:cNvSpPr/>
      </dsp:nvSpPr>
      <dsp:spPr>
        <a:xfrm>
          <a:off x="0" y="5385808"/>
          <a:ext cx="7634515" cy="293728"/>
        </a:xfrm>
        <a:prstGeom prst="roundRect">
          <a:avLst/>
        </a:prstGeom>
        <a:gradFill rotWithShape="0">
          <a:gsLst>
            <a:gs pos="0">
              <a:schemeClr val="accent2">
                <a:hueOff val="-2880006"/>
                <a:satOff val="-100000"/>
                <a:lumOff val="5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2880006"/>
                <a:satOff val="-100000"/>
                <a:lumOff val="5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2880006"/>
                <a:satOff val="-100000"/>
                <a:lumOff val="5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Supply Chain; Procurement; Purchasing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5385808"/>
        <a:ext cx="7634515" cy="293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70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45" tIns="49323" rIns="98645" bIns="49323" numCol="1" anchor="t" anchorCtr="0" compatLnSpc="1">
            <a:prstTxWarp prst="textNoShape">
              <a:avLst/>
            </a:prstTxWarp>
          </a:bodyPr>
          <a:lstStyle>
            <a:lvl1pPr algn="l" defTabSz="979487" eaLnBrk="0" hangingPunct="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5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45" tIns="49323" rIns="98645" bIns="49323" numCol="1" anchor="t" anchorCtr="0" compatLnSpc="1">
            <a:prstTxWarp prst="textNoShape">
              <a:avLst/>
            </a:prstTxWarp>
          </a:bodyPr>
          <a:lstStyle>
            <a:lvl1pPr algn="r" defTabSz="979487" eaLnBrk="0" hangingPunct="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670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45" tIns="49323" rIns="98645" bIns="49323" numCol="1" anchor="b" anchorCtr="0" compatLnSpc="1">
            <a:prstTxWarp prst="textNoShape">
              <a:avLst/>
            </a:prstTxWarp>
          </a:bodyPr>
          <a:lstStyle>
            <a:lvl1pPr algn="l" defTabSz="979487" eaLnBrk="0" hangingPunct="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4313"/>
            <a:ext cx="3165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45" tIns="49323" rIns="98645" bIns="49323" numCol="1" anchor="b" anchorCtr="0" compatLnSpc="1">
            <a:prstTxWarp prst="textNoShape">
              <a:avLst/>
            </a:prstTxWarp>
          </a:bodyPr>
          <a:lstStyle>
            <a:lvl1pPr algn="r" defTabSz="979487" eaLnBrk="0" hangingPunct="0">
              <a:defRPr sz="1300" b="0"/>
            </a:lvl1pPr>
          </a:lstStyle>
          <a:p>
            <a:pPr>
              <a:defRPr/>
            </a:pPr>
            <a:fld id="{68D4A3B9-8139-4520-B60A-E3034DE91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70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45" tIns="49323" rIns="98645" bIns="49323" numCol="1" anchor="t" anchorCtr="0" compatLnSpc="1">
            <a:prstTxWarp prst="textNoShape">
              <a:avLst/>
            </a:prstTxWarp>
          </a:bodyPr>
          <a:lstStyle>
            <a:lvl1pPr algn="l" defTabSz="979487" eaLnBrk="0" hangingPunct="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5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45" tIns="49323" rIns="98645" bIns="49323" numCol="1" anchor="t" anchorCtr="0" compatLnSpc="1">
            <a:prstTxWarp prst="textNoShape">
              <a:avLst/>
            </a:prstTxWarp>
          </a:bodyPr>
          <a:lstStyle>
            <a:lvl1pPr algn="r" defTabSz="979487" eaLnBrk="0" hangingPunct="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6188" y="708025"/>
            <a:ext cx="4811712" cy="3609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45" tIns="49323" rIns="98645" bIns="49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4313"/>
            <a:ext cx="31670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45" tIns="49323" rIns="98645" bIns="49323" numCol="1" anchor="b" anchorCtr="0" compatLnSpc="1">
            <a:prstTxWarp prst="textNoShape">
              <a:avLst/>
            </a:prstTxWarp>
          </a:bodyPr>
          <a:lstStyle>
            <a:lvl1pPr algn="l" defTabSz="979487" eaLnBrk="0" hangingPunct="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4313"/>
            <a:ext cx="3165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645" tIns="49323" rIns="98645" bIns="49323" numCol="1" anchor="b" anchorCtr="0" compatLnSpc="1">
            <a:prstTxWarp prst="textNoShape">
              <a:avLst/>
            </a:prstTxWarp>
          </a:bodyPr>
          <a:lstStyle>
            <a:lvl1pPr algn="r" defTabSz="979487" eaLnBrk="0" hangingPunct="0">
              <a:defRPr sz="1300" b="0"/>
            </a:lvl1pPr>
          </a:lstStyle>
          <a:p>
            <a:pPr>
              <a:defRPr/>
            </a:pPr>
            <a:fld id="{4795370E-92F6-4320-BBCA-EAAF7C932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4818"/>
            <a:fld id="{EC489CBD-0650-4F0B-9E91-B20962EE5001}" type="slidenum">
              <a:rPr lang="en-US" smtClean="0"/>
              <a:pPr defTabSz="964818"/>
              <a:t>1</a:t>
            </a:fld>
            <a:endParaRPr lang="en-US" dirty="0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80803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9DAA3-2DC5-419F-B634-03E0934B902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1B0D3-A142-444C-AEA1-8CA40AD6DA4C}" type="slidenum">
              <a:rPr lang="en-US"/>
              <a:pPr/>
              <a:t>13</a:t>
            </a:fld>
            <a:endParaRPr lang="en-US"/>
          </a:p>
        </p:txBody>
      </p:sp>
      <p:sp>
        <p:nvSpPr>
          <p:cNvPr id="1546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680" y="4556671"/>
            <a:ext cx="5358541" cy="43193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308" tIns="51308" rIns="99308" bIns="51308"/>
          <a:lstStyle/>
          <a:p>
            <a:endParaRPr lang="en-US"/>
          </a:p>
        </p:txBody>
      </p:sp>
      <p:sp>
        <p:nvSpPr>
          <p:cNvPr id="154624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8750" y="847725"/>
            <a:ext cx="4457700" cy="334486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7757"/>
            <a:fld id="{67EE481F-51E6-4ED4-B5E0-C490606AAD5A}" type="slidenum">
              <a:rPr lang="en-US" smtClean="0"/>
              <a:pPr defTabSz="977757"/>
              <a:t>14</a:t>
            </a:fld>
            <a:endParaRPr lang="en-US" dirty="0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6188" y="708025"/>
            <a:ext cx="4811712" cy="360997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F63C0-CB06-414B-AB28-A7D504134FF2}" type="slidenum">
              <a:rPr lang="en-US"/>
              <a:pPr/>
              <a:t>20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708025"/>
            <a:ext cx="4808537" cy="3606800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5571"/>
            <a:ext cx="5356013" cy="43105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7D219-4F03-498F-AB9C-1AEA2AA75792}" type="slidenum">
              <a:rPr lang="en-US"/>
              <a:pPr/>
              <a:t>36</a:t>
            </a:fld>
            <a:endParaRPr lang="en-US"/>
          </a:p>
        </p:txBody>
      </p:sp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4141894" y="-6667"/>
            <a:ext cx="3175001" cy="48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47" tIns="47873" rIns="95747" bIns="47873" anchor="ctr"/>
          <a:lstStyle/>
          <a:p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054" y="4558903"/>
            <a:ext cx="5356013" cy="4318873"/>
          </a:xfrm>
          <a:noFill/>
          <a:ln/>
        </p:spPr>
        <p:txBody>
          <a:bodyPr lIns="101328" tIns="53933" rIns="101328" bIns="53933"/>
          <a:lstStyle/>
          <a:p>
            <a:r>
              <a:rPr lang="en-US" sz="1500" dirty="0"/>
              <a:t>Lead line</a:t>
            </a:r>
          </a:p>
        </p:txBody>
      </p:sp>
      <p:sp>
        <p:nvSpPr>
          <p:cNvPr id="2324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806450"/>
            <a:ext cx="4464050" cy="33496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708025"/>
            <a:ext cx="481171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5370E-92F6-4320-BBCA-EAAF7C9329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95E6C-2F8E-4BE7-9C53-3374B0F6E6C3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0BA45-FA62-4B34-A029-398CF1E54ED5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F6602-170B-47E8-8F86-5D8BF528D667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80803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9DAA3-2DC5-419F-B634-03E0934B90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80803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9DAA3-2DC5-419F-B634-03E0934B90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3925" y="1975260"/>
            <a:ext cx="2032608" cy="34785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317" y="198847"/>
            <a:ext cx="276999" cy="43600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1102" y="198847"/>
            <a:ext cx="1724831" cy="43600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63325"/>
            <a:ext cx="5132917" cy="276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42536" y="1975250"/>
            <a:ext cx="3344333" cy="1939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0069" y="1975250"/>
            <a:ext cx="3346451" cy="1939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42536" y="3324227"/>
            <a:ext cx="3344333" cy="1939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0069" y="3324227"/>
            <a:ext cx="3346451" cy="1939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3325"/>
            <a:ext cx="5132917" cy="276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2536" y="1975250"/>
            <a:ext cx="3344333" cy="1939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0069" y="1975250"/>
            <a:ext cx="3346451" cy="1939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0069" y="3324227"/>
            <a:ext cx="3346451" cy="1939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/>
          <p:cNvPicPr>
            <a:picLocks noChangeAspect="1" noChangeArrowheads="1"/>
          </p:cNvPicPr>
          <p:nvPr/>
        </p:nvPicPr>
        <p:blipFill>
          <a:blip r:embed="rId2" cstate="print"/>
          <a:srcRect l="67194"/>
          <a:stretch>
            <a:fillRect/>
          </a:stretch>
        </p:blipFill>
        <p:spPr bwMode="auto">
          <a:xfrm>
            <a:off x="6143627" y="1600"/>
            <a:ext cx="2998788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85851" y="4740287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 eaLnBrk="0" hangingPunct="0">
              <a:spcBef>
                <a:spcPct val="50000"/>
              </a:spcBef>
              <a:defRPr/>
            </a:pPr>
            <a:endParaRPr lang="en-US" b="0">
              <a:solidFill>
                <a:srgbClr val="474747"/>
              </a:solidFill>
            </a:endParaRPr>
          </a:p>
        </p:txBody>
      </p:sp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51"/>
            <a:ext cx="7304088" cy="221599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40"/>
            <a:ext cx="7304088" cy="49308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075" y="1278082"/>
            <a:ext cx="7988300" cy="476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466" y="360549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565900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F1B98B9C-FABD-434E-8F10-49B319014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075" y="1278082"/>
            <a:ext cx="7988300" cy="476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466" y="360549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706D-5ED1-48B3-8B47-870D74A3FEFD}" type="slidenum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075" y="1278082"/>
            <a:ext cx="7988300" cy="476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466" y="360549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706D-5ED1-48B3-8B47-870D74A3FEFD}" type="slidenum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533" y="1975248"/>
            <a:ext cx="6893984" cy="16318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4005752"/>
            <a:ext cx="7772400" cy="40075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2536" y="1975260"/>
            <a:ext cx="3344333" cy="2616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0069" y="1975260"/>
            <a:ext cx="3346451" cy="2616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8035"/>
            <a:ext cx="8229600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3642"/>
            <a:ext cx="4040717" cy="8316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84"/>
            <a:ext cx="4040717" cy="1908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7" y="1343642"/>
            <a:ext cx="4040716" cy="8316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7" y="2175284"/>
            <a:ext cx="4040716" cy="1908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63"/>
            <a:ext cx="3007784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2653"/>
            <a:ext cx="5111749" cy="2493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308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5059573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5854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55"/>
            <a:ext cx="5486400" cy="308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1"/>
            <a:ext cx="9144000" cy="672704"/>
          </a:xfrm>
          <a:prstGeom prst="rect">
            <a:avLst/>
          </a:prstGeom>
          <a:solidFill>
            <a:srgbClr val="00006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2533" y="1975260"/>
            <a:ext cx="6893984" cy="347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br>
              <a:rPr lang="en-US" smtClean="0"/>
            </a:br>
            <a:endParaRPr lang="en-US" smtClean="0"/>
          </a:p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63325"/>
            <a:ext cx="51329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9" name="Rectangle 35"/>
          <p:cNvSpPr>
            <a:spLocks noChangeArrowheads="1"/>
          </p:cNvSpPr>
          <p:nvPr userDrawn="1"/>
        </p:nvSpPr>
        <p:spPr bwMode="auto">
          <a:xfrm>
            <a:off x="6032517" y="6710189"/>
            <a:ext cx="300143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eaLnBrk="0" hangingPunct="0">
              <a:defRPr/>
            </a:pPr>
            <a:fld id="{1978A21A-F996-48D8-B99C-DCC77E202365}" type="slidenum">
              <a:rPr lang="en-US" sz="900">
                <a:solidFill>
                  <a:srgbClr val="969696"/>
                </a:solidFill>
              </a:rPr>
              <a:pPr algn="r" eaLnBrk="0" hangingPunct="0">
                <a:defRPr/>
              </a:pPr>
              <a:t>‹#›</a:t>
            </a:fld>
            <a:endParaRPr lang="en-US" sz="900" dirty="0">
              <a:solidFill>
                <a:srgbClr val="9696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b="1" i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 i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 i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 i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 i="1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b="1" i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b="1" i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b="1" i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b="1" i="1">
          <a:solidFill>
            <a:srgbClr val="FFFFFF"/>
          </a:solidFill>
          <a:latin typeface="Arial" charset="0"/>
        </a:defRPr>
      </a:lvl9pPr>
    </p:titleStyle>
    <p:bodyStyle>
      <a:lvl1pPr marL="173038" indent="-173038" algn="l" rtl="0" eaLnBrk="0" fontAlgn="base" hangingPunct="0">
        <a:spcBef>
          <a:spcPct val="0"/>
        </a:spcBef>
        <a:spcAft>
          <a:spcPct val="0"/>
        </a:spcAft>
        <a:buClr>
          <a:srgbClr val="990033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28600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</a:defRPr>
      </a:lvl2pPr>
      <a:lvl3pPr marL="858838" indent="-173038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3pPr>
      <a:lvl4pPr marL="1196975" indent="-223838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</a:defRPr>
      </a:lvl4pPr>
      <a:lvl5pPr marL="1598613" indent="-225425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5pPr>
      <a:lvl6pPr marL="2055813" indent="-225425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6pPr>
      <a:lvl7pPr marL="2513013" indent="-225425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7pPr>
      <a:lvl8pPr marL="2970213" indent="-225425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8pPr>
      <a:lvl9pPr marL="3427413" indent="-225425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8"/>
          <p:cNvPicPr>
            <a:picLocks noChangeAspect="1" noChangeArrowheads="1"/>
          </p:cNvPicPr>
          <p:nvPr/>
        </p:nvPicPr>
        <p:blipFill>
          <a:blip r:embed="rId3" cstate="print">
            <a:lum bright="-6000" contrast="2000"/>
          </a:blip>
          <a:srcRect l="87711" t="87758"/>
          <a:stretch>
            <a:fillRect/>
          </a:stretch>
        </p:blipFill>
        <p:spPr bwMode="auto">
          <a:xfrm>
            <a:off x="8021638" y="6019800"/>
            <a:ext cx="11239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60363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289050"/>
            <a:ext cx="798830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 eaLnBrk="0" hangingPunct="0">
              <a:spcBef>
                <a:spcPct val="50000"/>
              </a:spcBef>
              <a:defRPr/>
            </a:pPr>
            <a:endParaRPr lang="en-US" b="0">
              <a:solidFill>
                <a:srgbClr val="4747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400" b="0">
                <a:solidFill>
                  <a:srgbClr val="FFFFFF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DE993794-562F-4917-B202-D4F2E8A1F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Arial Black" pitchFamily="34" charset="0"/>
        </a:defRPr>
      </a:lvl2pPr>
      <a:lvl3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Arial Black" pitchFamily="34" charset="0"/>
        </a:defRPr>
      </a:lvl3pPr>
      <a:lvl4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Arial Black" pitchFamily="34" charset="0"/>
        </a:defRPr>
      </a:lvl4pPr>
      <a:lvl5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defTabSz="889000" rtl="0" eaLnBrk="0" fontAlgn="base" hangingPunct="0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84163" algn="l" defTabSz="889000" rtl="0" eaLnBrk="0" fontAlgn="base" hangingPunct="0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804863" indent="-292100" algn="l" defTabSz="889000" rtl="0" eaLnBrk="0" fontAlgn="base" hangingPunct="0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01738" indent="-282575" algn="l" defTabSz="889000" rtl="0" eaLnBrk="0" fontAlgn="base" hangingPunct="0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4pPr>
      <a:lvl5pPr marL="1600200" indent="-284163" algn="l" defTabSz="889000" rtl="0" eaLnBrk="0" fontAlgn="base" hangingPunct="0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8"/>
          <p:cNvPicPr>
            <a:picLocks noChangeAspect="1" noChangeArrowheads="1"/>
          </p:cNvPicPr>
          <p:nvPr/>
        </p:nvPicPr>
        <p:blipFill>
          <a:blip r:embed="rId3" cstate="print">
            <a:lum bright="-6000" contrast="2000"/>
          </a:blip>
          <a:srcRect l="87711" t="87758"/>
          <a:stretch>
            <a:fillRect/>
          </a:stretch>
        </p:blipFill>
        <p:spPr bwMode="auto">
          <a:xfrm>
            <a:off x="8021638" y="6019800"/>
            <a:ext cx="11239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60363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289050"/>
            <a:ext cx="798830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 eaLnBrk="0" hangingPunct="0">
              <a:spcBef>
                <a:spcPct val="50000"/>
              </a:spcBef>
              <a:defRPr/>
            </a:pPr>
            <a:endParaRPr lang="en-US" b="0">
              <a:solidFill>
                <a:srgbClr val="4747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400" b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4A5A1C9-D447-4AFC-885A-A0D25ED00EAA}" type="slidenum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</p:sldLayoutIdLst>
  <p:transition/>
  <p:txStyles>
    <p:titleStyle>
      <a:lvl1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Arial Black" pitchFamily="34" charset="0"/>
        </a:defRPr>
      </a:lvl2pPr>
      <a:lvl3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Arial Black" pitchFamily="34" charset="0"/>
        </a:defRPr>
      </a:lvl3pPr>
      <a:lvl4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Arial Black" pitchFamily="34" charset="0"/>
        </a:defRPr>
      </a:lvl4pPr>
      <a:lvl5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defTabSz="889000" rtl="0" eaLnBrk="0" fontAlgn="base" hangingPunct="0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84163" algn="l" defTabSz="889000" rtl="0" eaLnBrk="0" fontAlgn="base" hangingPunct="0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804863" indent="-292100" algn="l" defTabSz="889000" rtl="0" eaLnBrk="0" fontAlgn="base" hangingPunct="0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01738" indent="-282575" algn="l" defTabSz="889000" rtl="0" eaLnBrk="0" fontAlgn="base" hangingPunct="0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4pPr>
      <a:lvl5pPr marL="1600200" indent="-284163" algn="l" defTabSz="889000" rtl="0" eaLnBrk="0" fontAlgn="base" hangingPunct="0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8"/>
          <p:cNvPicPr>
            <a:picLocks noChangeAspect="1" noChangeArrowheads="1"/>
          </p:cNvPicPr>
          <p:nvPr/>
        </p:nvPicPr>
        <p:blipFill>
          <a:blip r:embed="rId3" cstate="print">
            <a:lum bright="-6000" contrast="2000"/>
          </a:blip>
          <a:srcRect l="87711" t="87758"/>
          <a:stretch>
            <a:fillRect/>
          </a:stretch>
        </p:blipFill>
        <p:spPr bwMode="auto">
          <a:xfrm>
            <a:off x="8021638" y="6019800"/>
            <a:ext cx="11239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60363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289050"/>
            <a:ext cx="798830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 eaLnBrk="0" hangingPunct="0">
              <a:spcBef>
                <a:spcPct val="50000"/>
              </a:spcBef>
              <a:defRPr/>
            </a:pPr>
            <a:endParaRPr lang="en-US" b="0">
              <a:solidFill>
                <a:srgbClr val="4747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400" b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4A5A1C9-D447-4AFC-885A-A0D25ED00EAA}" type="slidenum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</p:sldLayoutIdLst>
  <p:transition/>
  <p:txStyles>
    <p:titleStyle>
      <a:lvl1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Arial Black" pitchFamily="34" charset="0"/>
        </a:defRPr>
      </a:lvl2pPr>
      <a:lvl3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Arial Black" pitchFamily="34" charset="0"/>
        </a:defRPr>
      </a:lvl3pPr>
      <a:lvl4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Arial Black" pitchFamily="34" charset="0"/>
        </a:defRPr>
      </a:lvl4pPr>
      <a:lvl5pPr algn="l" defTabSz="8890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accent1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defTabSz="889000" rtl="0" eaLnBrk="0" fontAlgn="base" hangingPunct="0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84163" algn="l" defTabSz="889000" rtl="0" eaLnBrk="0" fontAlgn="base" hangingPunct="0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804863" indent="-292100" algn="l" defTabSz="889000" rtl="0" eaLnBrk="0" fontAlgn="base" hangingPunct="0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01738" indent="-282575" algn="l" defTabSz="889000" rtl="0" eaLnBrk="0" fontAlgn="base" hangingPunct="0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4pPr>
      <a:lvl5pPr marL="1600200" indent="-284163" algn="l" defTabSz="889000" rtl="0" eaLnBrk="0" fontAlgn="base" hangingPunct="0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hefner@aamc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1.sld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ChangeArrowheads="1"/>
          </p:cNvSpPr>
          <p:nvPr/>
        </p:nvSpPr>
        <p:spPr bwMode="auto">
          <a:xfrm>
            <a:off x="93665" y="2393952"/>
            <a:ext cx="5556251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89000" eaLnBrk="0" hangingPunct="0">
              <a:lnSpc>
                <a:spcPct val="80000"/>
              </a:lnSpc>
              <a:buClr>
                <a:srgbClr val="DADDFE"/>
              </a:buClr>
            </a:pPr>
            <a:r>
              <a:rPr lang="en-US" sz="3600" b="0">
                <a:solidFill>
                  <a:srgbClr val="FFFFFF"/>
                </a:solidFill>
              </a:rPr>
              <a:t/>
            </a:r>
            <a:br>
              <a:rPr lang="en-US" sz="3600" b="0">
                <a:solidFill>
                  <a:srgbClr val="FFFFFF"/>
                </a:solidFill>
              </a:rPr>
            </a:br>
            <a:endParaRPr lang="en-US" sz="3600" b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1986" name="Rectangle 17"/>
          <p:cNvSpPr txBox="1">
            <a:spLocks noChangeArrowheads="1"/>
          </p:cNvSpPr>
          <p:nvPr/>
        </p:nvSpPr>
        <p:spPr bwMode="auto">
          <a:xfrm>
            <a:off x="14" y="111354"/>
            <a:ext cx="603742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69963">
              <a:lnSpc>
                <a:spcPct val="88000"/>
              </a:lnSpc>
              <a:spcBef>
                <a:spcPct val="10000"/>
              </a:spcBef>
              <a:buClr>
                <a:srgbClr val="FFFFFF"/>
              </a:buClr>
              <a:buSzPct val="90000"/>
            </a:pPr>
            <a:r>
              <a:rPr lang="en-US" sz="3600" dirty="0" smtClean="0"/>
              <a:t>Harvesting the Power and Potential of Academic Health Enterprise Alignment &amp; Integration: </a:t>
            </a:r>
            <a:r>
              <a:rPr lang="en-US" sz="3600" i="1" dirty="0" smtClean="0"/>
              <a:t>Case Study Reflections on Approaches and Results</a:t>
            </a:r>
            <a:endParaRPr lang="en-US" b="0" i="1" dirty="0" smtClean="0">
              <a:solidFill>
                <a:srgbClr val="FFFFFF"/>
              </a:solidFill>
            </a:endParaRPr>
          </a:p>
          <a:p>
            <a:pPr algn="ctr" defTabSz="969963">
              <a:buClr>
                <a:srgbClr val="FFFFFF"/>
              </a:buClr>
              <a:buSzPct val="90000"/>
            </a:pPr>
            <a:r>
              <a:rPr lang="en-US" b="0" dirty="0" smtClean="0">
                <a:solidFill>
                  <a:srgbClr val="FFFFFF"/>
                </a:solidFill>
              </a:rPr>
              <a:t/>
            </a:r>
            <a:br>
              <a:rPr lang="en-US" b="0" dirty="0" smtClean="0">
                <a:solidFill>
                  <a:srgbClr val="FFFFFF"/>
                </a:solidFill>
              </a:rPr>
            </a:br>
            <a:endParaRPr lang="en-US" b="0" dirty="0" smtClean="0">
              <a:solidFill>
                <a:srgbClr val="FFFFFF"/>
              </a:solidFill>
            </a:endParaRPr>
          </a:p>
          <a:p>
            <a:pPr algn="ctr" defTabSz="969963">
              <a:buClr>
                <a:srgbClr val="FFFFFF"/>
              </a:buClr>
              <a:buSzPct val="90000"/>
            </a:pPr>
            <a:r>
              <a:rPr lang="en-US" sz="1800" b="0" dirty="0" smtClean="0">
                <a:solidFill>
                  <a:srgbClr val="FFFFFF"/>
                </a:solidFill>
              </a:rPr>
              <a:t>g</a:t>
            </a: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3953" y="3450769"/>
            <a:ext cx="4800597" cy="457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9963"/>
            <a:r>
              <a:rPr lang="en-US" sz="2400" dirty="0" smtClean="0"/>
              <a:t>MCG Health System</a:t>
            </a:r>
          </a:p>
          <a:p>
            <a:pPr defTabSz="969963"/>
            <a:r>
              <a:rPr lang="en-US" sz="2400" dirty="0" smtClean="0"/>
              <a:t>Annual Board Retreat</a:t>
            </a:r>
            <a:endParaRPr lang="en-US" sz="2400" b="0" dirty="0" smtClean="0"/>
          </a:p>
          <a:p>
            <a:pPr defTabSz="969963">
              <a:buClr>
                <a:srgbClr val="FFFFFF"/>
              </a:buClr>
              <a:buSzPct val="90000"/>
            </a:pPr>
            <a:r>
              <a:rPr lang="en-US" sz="2400" b="0" dirty="0" smtClean="0"/>
              <a:t>August 17, 2010</a:t>
            </a:r>
            <a:endParaRPr lang="en-US" sz="2400" dirty="0" smtClean="0"/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rgbClr val="FFFFFF"/>
              </a:buClr>
              <a:buSzPct val="90000"/>
            </a:pPr>
            <a:endParaRPr lang="en-US" sz="2400" dirty="0" smtClean="0"/>
          </a:p>
          <a:p>
            <a:pPr defTabSz="969963">
              <a:lnSpc>
                <a:spcPct val="88000"/>
              </a:lnSpc>
              <a:spcBef>
                <a:spcPct val="10000"/>
              </a:spcBef>
              <a:buClr>
                <a:srgbClr val="FFFFFF"/>
              </a:buClr>
              <a:buSzPct val="90000"/>
            </a:pPr>
            <a:r>
              <a:rPr lang="en-US" sz="2400" dirty="0" smtClean="0"/>
              <a:t>David S. Hefner</a:t>
            </a:r>
            <a:endParaRPr lang="en-US" sz="2400" b="0" dirty="0" smtClean="0"/>
          </a:p>
          <a:p>
            <a:pPr defTabSz="969963">
              <a:buClr>
                <a:srgbClr val="FFFFFF"/>
              </a:buClr>
              <a:buSzPct val="90000"/>
            </a:pPr>
            <a:r>
              <a:rPr lang="en-US" sz="1800" b="0" dirty="0" smtClean="0"/>
              <a:t>Senior Advisor, Healthcare Innovation</a:t>
            </a:r>
          </a:p>
          <a:p>
            <a:pPr defTabSz="969963">
              <a:buClr>
                <a:srgbClr val="FFFFFF"/>
              </a:buClr>
              <a:buSzPct val="90000"/>
            </a:pPr>
            <a:r>
              <a:rPr lang="en-US" sz="1800" b="0" dirty="0" smtClean="0"/>
              <a:t>Association of American Medical Colleges</a:t>
            </a:r>
          </a:p>
          <a:p>
            <a:pPr defTabSz="969963">
              <a:buClr>
                <a:srgbClr val="FFFFFF"/>
              </a:buClr>
              <a:buSzPct val="90000"/>
            </a:pPr>
            <a:r>
              <a:rPr lang="en-US" sz="1800" b="0" dirty="0" smtClean="0"/>
              <a:t>202/828-0491</a:t>
            </a:r>
          </a:p>
          <a:p>
            <a:pPr defTabSz="969963">
              <a:buClr>
                <a:srgbClr val="FFFFFF"/>
              </a:buClr>
              <a:buSzPct val="90000"/>
            </a:pPr>
            <a:r>
              <a:rPr lang="en-US" sz="1800" b="0" dirty="0" smtClean="0">
                <a:hlinkClick r:id="rId3"/>
              </a:rPr>
              <a:t>dhefner@aamc.org</a:t>
            </a:r>
            <a:endParaRPr lang="en-US" sz="1800" b="0" dirty="0" smtClean="0"/>
          </a:p>
          <a:p>
            <a:pPr defTabSz="969963">
              <a:buClr>
                <a:srgbClr val="FFFFFF"/>
              </a:buClr>
              <a:buSzPct val="90000"/>
            </a:pPr>
            <a:endParaRPr lang="en-US" b="0" dirty="0" smtClean="0"/>
          </a:p>
          <a:p>
            <a:pPr defTabSz="969963">
              <a:buClr>
                <a:srgbClr val="FFFFFF"/>
              </a:buClr>
              <a:buSzPct val="90000"/>
            </a:pP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  <a:p>
            <a:pPr defTabSz="969963">
              <a:buClr>
                <a:srgbClr val="FFFFFF"/>
              </a:buClr>
              <a:buSzPct val="90000"/>
            </a:pPr>
            <a:r>
              <a:rPr lang="en-US" sz="1200" b="0" i="1" dirty="0" smtClean="0"/>
              <a:t>(Please Note:  This presentation does not  </a:t>
            </a:r>
            <a:br>
              <a:rPr lang="en-US" sz="1200" b="0" i="1" dirty="0" smtClean="0"/>
            </a:br>
            <a:r>
              <a:rPr lang="en-US" sz="1200" b="0" i="1" dirty="0" smtClean="0"/>
              <a:t>represent an endorsement by the AAMC)</a:t>
            </a:r>
          </a:p>
          <a:p>
            <a:pPr defTabSz="969963">
              <a:buClr>
                <a:srgbClr val="FFFFFF"/>
              </a:buClr>
              <a:buSzPct val="90000"/>
            </a:pP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117160"/>
            <a:ext cx="7200900" cy="369332"/>
          </a:xfrm>
        </p:spPr>
        <p:txBody>
          <a:bodyPr/>
          <a:lstStyle/>
          <a:p>
            <a:pPr algn="ctr"/>
            <a:r>
              <a:rPr lang="en-US" sz="2400" dirty="0" smtClean="0"/>
              <a:t>Leadership Working Relationships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" y="1006571"/>
            <a:ext cx="7172797" cy="359539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r>
              <a:rPr lang="en-US" sz="1700" i="1" dirty="0" smtClean="0">
                <a:latin typeface="+mj-lt"/>
              </a:rPr>
              <a:t>Collaborate on Key Decisions</a:t>
            </a:r>
            <a:endParaRPr lang="en-US" sz="1700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2136144"/>
            <a:ext cx="6927155" cy="359539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r>
              <a:rPr lang="en-US" sz="1700" i="1" dirty="0" smtClean="0">
                <a:latin typeface="+mj-lt"/>
              </a:rPr>
              <a:t>Fully Share Operational and Financial Information</a:t>
            </a:r>
            <a:endParaRPr lang="en-US" sz="1700" i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3224602"/>
            <a:ext cx="6927155" cy="621149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r>
              <a:rPr lang="en-US" sz="1700" i="1" dirty="0" smtClean="0">
                <a:latin typeface="+mj-lt"/>
              </a:rPr>
              <a:t>Recognize the value and interdependence of success across entities and missions</a:t>
            </a:r>
            <a:endParaRPr lang="en-US" sz="1700" i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" y="4565447"/>
            <a:ext cx="6927155" cy="359539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r>
              <a:rPr lang="en-US" sz="1700" i="1" dirty="0" smtClean="0">
                <a:latin typeface="+mj-lt"/>
              </a:rPr>
              <a:t>Willing to compromise for the greater good</a:t>
            </a:r>
            <a:endParaRPr lang="en-US" sz="1700" i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" y="5706281"/>
            <a:ext cx="6927155" cy="359539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r>
              <a:rPr lang="en-US" sz="1700" i="1" dirty="0" smtClean="0">
                <a:latin typeface="+mj-lt"/>
              </a:rPr>
              <a:t>Trust each other</a:t>
            </a:r>
            <a:endParaRPr lang="en-US" sz="1700" i="1" dirty="0">
              <a:latin typeface="+mj-lt"/>
            </a:endParaRPr>
          </a:p>
        </p:txBody>
      </p:sp>
      <p:sp>
        <p:nvSpPr>
          <p:cNvPr id="5" name="Chevron 4"/>
          <p:cNvSpPr/>
          <p:nvPr/>
        </p:nvSpPr>
        <p:spPr bwMode="auto">
          <a:xfrm>
            <a:off x="762013" y="1383038"/>
            <a:ext cx="8375409" cy="563671"/>
          </a:xfrm>
          <a:prstGeom prst="chevr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81" tIns="48491" rIns="96981" bIns="48491" numCol="1" rtlCol="0" anchor="ctr" anchorCtr="0" compatLnSpc="1">
            <a:prstTxWarp prst="textNoShape">
              <a:avLst/>
            </a:prstTxWarp>
          </a:bodyPr>
          <a:lstStyle/>
          <a:p>
            <a:pPr algn="ctr" defTabSz="969813" eaLnBrk="0" hangingPunct="0"/>
            <a:endParaRPr lang="en-US" sz="1500" dirty="0" smtClean="0"/>
          </a:p>
        </p:txBody>
      </p:sp>
      <p:sp>
        <p:nvSpPr>
          <p:cNvPr id="10" name="Chevron 9"/>
          <p:cNvSpPr/>
          <p:nvPr/>
        </p:nvSpPr>
        <p:spPr bwMode="auto">
          <a:xfrm>
            <a:off x="762013" y="2512615"/>
            <a:ext cx="8375409" cy="563671"/>
          </a:xfrm>
          <a:prstGeom prst="chevr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81" tIns="48491" rIns="96981" bIns="48491" numCol="1" rtlCol="0" anchor="ctr" anchorCtr="0" compatLnSpc="1">
            <a:prstTxWarp prst="textNoShape">
              <a:avLst/>
            </a:prstTxWarp>
          </a:bodyPr>
          <a:lstStyle/>
          <a:p>
            <a:pPr algn="ctr" defTabSz="969813" eaLnBrk="0" hangingPunct="0"/>
            <a:endParaRPr lang="en-US" sz="1500" dirty="0" smtClean="0"/>
          </a:p>
        </p:txBody>
      </p:sp>
      <p:sp>
        <p:nvSpPr>
          <p:cNvPr id="15" name="Chevron 14"/>
          <p:cNvSpPr/>
          <p:nvPr/>
        </p:nvSpPr>
        <p:spPr bwMode="auto">
          <a:xfrm>
            <a:off x="762013" y="3842646"/>
            <a:ext cx="8375409" cy="563671"/>
          </a:xfrm>
          <a:prstGeom prst="chevr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81" tIns="48491" rIns="96981" bIns="48491" numCol="1" rtlCol="0" anchor="ctr" anchorCtr="0" compatLnSpc="1">
            <a:prstTxWarp prst="textNoShape">
              <a:avLst/>
            </a:prstTxWarp>
          </a:bodyPr>
          <a:lstStyle/>
          <a:p>
            <a:pPr algn="ctr" defTabSz="969813" eaLnBrk="0" hangingPunct="0"/>
            <a:endParaRPr lang="en-US" sz="1500" dirty="0" smtClean="0"/>
          </a:p>
        </p:txBody>
      </p:sp>
      <p:sp>
        <p:nvSpPr>
          <p:cNvPr id="20" name="Chevron 19"/>
          <p:cNvSpPr/>
          <p:nvPr/>
        </p:nvSpPr>
        <p:spPr bwMode="auto">
          <a:xfrm>
            <a:off x="762013" y="5023744"/>
            <a:ext cx="8375409" cy="563671"/>
          </a:xfrm>
          <a:prstGeom prst="chevr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81" tIns="48491" rIns="96981" bIns="48491" numCol="1" rtlCol="0" anchor="ctr" anchorCtr="0" compatLnSpc="1">
            <a:prstTxWarp prst="textNoShape">
              <a:avLst/>
            </a:prstTxWarp>
          </a:bodyPr>
          <a:lstStyle/>
          <a:p>
            <a:pPr algn="ctr" defTabSz="969813" eaLnBrk="0" hangingPunct="0"/>
            <a:endParaRPr lang="en-US" sz="1500" dirty="0" smtClean="0"/>
          </a:p>
        </p:txBody>
      </p:sp>
      <p:sp>
        <p:nvSpPr>
          <p:cNvPr id="25" name="Chevron 24"/>
          <p:cNvSpPr/>
          <p:nvPr/>
        </p:nvSpPr>
        <p:spPr bwMode="auto">
          <a:xfrm>
            <a:off x="762013" y="6082750"/>
            <a:ext cx="8375409" cy="563671"/>
          </a:xfrm>
          <a:prstGeom prst="chevr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81" tIns="48491" rIns="96981" bIns="48491" numCol="1" rtlCol="0" anchor="ctr" anchorCtr="0" compatLnSpc="1">
            <a:prstTxWarp prst="textNoShape">
              <a:avLst/>
            </a:prstTxWarp>
          </a:bodyPr>
          <a:lstStyle/>
          <a:p>
            <a:pPr algn="ctr" defTabSz="969813" eaLnBrk="0" hangingPunct="0"/>
            <a:endParaRPr lang="en-US" sz="15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762764" y="1314004"/>
            <a:ext cx="2175809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All of Most of the Time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62764" y="2441347"/>
            <a:ext cx="2175809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All of Most of the Time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62764" y="3784799"/>
            <a:ext cx="2175809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All of Most of the Time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62764" y="4979317"/>
            <a:ext cx="2175809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All of Most of the Time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62764" y="6038324"/>
            <a:ext cx="2175809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All of Most of the Time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82889" y="682306"/>
            <a:ext cx="6922279" cy="390317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sz="1900" dirty="0" smtClean="0">
                <a:latin typeface="+mj-lt"/>
              </a:rPr>
              <a:t>Frequency and Depth of Collaboration</a:t>
            </a:r>
            <a:endParaRPr lang="en-US" sz="19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6636" y="1448470"/>
            <a:ext cx="1608605" cy="405706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Infrequent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06636" y="2575813"/>
            <a:ext cx="1608605" cy="405706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Infrequent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6636" y="3919265"/>
            <a:ext cx="1608605" cy="405706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Infrequent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06636" y="5113783"/>
            <a:ext cx="1608605" cy="405706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Infrequent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06636" y="6172790"/>
            <a:ext cx="1608605" cy="405706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Infrequent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7288" y="1429420"/>
            <a:ext cx="1608605" cy="405706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Often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87288" y="2556763"/>
            <a:ext cx="1608605" cy="405706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Often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87288" y="3900215"/>
            <a:ext cx="1608605" cy="405706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Often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87288" y="5094733"/>
            <a:ext cx="1608605" cy="405706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Often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87288" y="6153740"/>
            <a:ext cx="1608605" cy="405706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Often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781050"/>
          <a:ext cx="8648700" cy="6012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8700"/>
              </a:tblGrid>
              <a:tr h="72272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/>
                        <a:t>Potential Strategic Objectives Which</a:t>
                      </a:r>
                      <a:r>
                        <a:rPr lang="en-US" sz="2000" baseline="0" dirty="0" smtClean="0"/>
                        <a:t> Unify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aseline="0" dirty="0" smtClean="0"/>
                        <a:t>Academic and Clinical Capabilities</a:t>
                      </a:r>
                      <a:r>
                        <a:rPr lang="en-US" sz="2000" dirty="0" smtClean="0"/>
                        <a:t>:</a:t>
                      </a:r>
                      <a:endParaRPr lang="en-US" sz="2000" dirty="0"/>
                    </a:p>
                  </a:txBody>
                  <a:tcPr/>
                </a:tc>
              </a:tr>
              <a:tr h="722729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+mj-lt"/>
                        <a:buAutoNum type="arabicParenR"/>
                      </a:pPr>
                      <a:r>
                        <a:rPr lang="en-US" sz="2000" dirty="0" smtClean="0"/>
                        <a:t>“Nationally recognized for its </a:t>
                      </a:r>
                      <a:r>
                        <a:rPr lang="en-US" sz="2000" b="1" dirty="0" smtClean="0"/>
                        <a:t>team-based approach</a:t>
                      </a:r>
                      <a:r>
                        <a:rPr lang="en-US" sz="2000" b="1" baseline="0" dirty="0" smtClean="0"/>
                        <a:t> to</a:t>
                      </a:r>
                      <a:r>
                        <a:rPr lang="en-US" sz="2000" b="1" dirty="0" smtClean="0"/>
                        <a:t> health</a:t>
                      </a:r>
                      <a:r>
                        <a:rPr lang="en-US" sz="2000" b="1" baseline="0" dirty="0" smtClean="0"/>
                        <a:t> care delivery, education and research</a:t>
                      </a:r>
                      <a:r>
                        <a:rPr lang="en-US" sz="2000" baseline="0" dirty="0" smtClean="0"/>
                        <a:t>”</a:t>
                      </a:r>
                      <a:endParaRPr lang="en-US" sz="2000" dirty="0"/>
                    </a:p>
                  </a:txBody>
                  <a:tcPr/>
                </a:tc>
              </a:tr>
              <a:tr h="722729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+mj-lt"/>
                        <a:buAutoNum type="arabicParenR" startAt="2"/>
                      </a:pPr>
                      <a:r>
                        <a:rPr lang="en-US" sz="2000" dirty="0" smtClean="0"/>
                        <a:t>“Recognized internationally for </a:t>
                      </a:r>
                      <a:r>
                        <a:rPr lang="en-US" sz="2000" b="1" dirty="0" smtClean="0"/>
                        <a:t>interdisciplinary programs that bridge</a:t>
                      </a:r>
                      <a:r>
                        <a:rPr lang="en-US" sz="2000" b="1" baseline="0" dirty="0" smtClean="0"/>
                        <a:t> all elements</a:t>
                      </a:r>
                      <a:r>
                        <a:rPr lang="en-US" sz="2000" baseline="0" dirty="0" smtClean="0"/>
                        <a:t> of MCG and MCGHS”</a:t>
                      </a:r>
                      <a:endParaRPr lang="en-US" sz="2000" dirty="0"/>
                    </a:p>
                  </a:txBody>
                  <a:tcPr/>
                </a:tc>
              </a:tr>
              <a:tr h="722729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+mj-lt"/>
                        <a:buAutoNum type="arabicParenR" startAt="3"/>
                      </a:pPr>
                      <a:r>
                        <a:rPr lang="en-US" sz="2000" dirty="0" smtClean="0"/>
                        <a:t>“Unique in its </a:t>
                      </a:r>
                      <a:r>
                        <a:rPr lang="en-US" sz="2000" b="1" dirty="0" smtClean="0"/>
                        <a:t>participatory approach to managing the AHC and the extensive involvement of its faculty and staff </a:t>
                      </a:r>
                      <a:r>
                        <a:rPr lang="en-US" sz="2000" dirty="0" smtClean="0"/>
                        <a:t>in improving</a:t>
                      </a:r>
                      <a:r>
                        <a:rPr lang="en-US" sz="2000" baseline="0" dirty="0" smtClean="0"/>
                        <a:t> performance”</a:t>
                      </a:r>
                      <a:endParaRPr lang="en-US" sz="2000" dirty="0"/>
                    </a:p>
                  </a:txBody>
                  <a:tcPr/>
                </a:tc>
              </a:tr>
              <a:tr h="1036959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+mj-lt"/>
                        <a:buAutoNum type="arabicParenR" startAt="4"/>
                      </a:pPr>
                      <a:r>
                        <a:rPr lang="en-US" sz="2000" dirty="0" smtClean="0"/>
                        <a:t>“</a:t>
                      </a:r>
                      <a:r>
                        <a:rPr lang="en-US" sz="2000" b="1" dirty="0" smtClean="0"/>
                        <a:t>Achieve</a:t>
                      </a:r>
                      <a:r>
                        <a:rPr lang="en-US" sz="2000" b="1" baseline="0" dirty="0" smtClean="0"/>
                        <a:t> significant health status improvements locally and statewide</a:t>
                      </a:r>
                      <a:r>
                        <a:rPr lang="en-US" sz="2000" baseline="0" dirty="0" smtClean="0"/>
                        <a:t> by using MCG’s capabilities to study and address health disparities and other factors”</a:t>
                      </a:r>
                      <a:endParaRPr lang="en-US" sz="2000" dirty="0"/>
                    </a:p>
                  </a:txBody>
                  <a:tcPr/>
                </a:tc>
              </a:tr>
              <a:tr h="1036959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+mj-lt"/>
                        <a:buAutoNum type="arabicParenR" startAt="5"/>
                      </a:pPr>
                      <a:r>
                        <a:rPr lang="en-US" sz="2000" dirty="0" smtClean="0"/>
                        <a:t>“</a:t>
                      </a:r>
                      <a:r>
                        <a:rPr lang="en-US" sz="2000" b="1" dirty="0" smtClean="0"/>
                        <a:t>Achieve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a</a:t>
                      </a:r>
                      <a:r>
                        <a:rPr lang="en-US" sz="2000" b="1" baseline="0" dirty="0" smtClean="0"/>
                        <a:t> uniquely successful learning experience </a:t>
                      </a:r>
                      <a:r>
                        <a:rPr lang="en-US" sz="2000" baseline="0" dirty="0" smtClean="0"/>
                        <a:t>by u</a:t>
                      </a:r>
                      <a:r>
                        <a:rPr lang="en-US" sz="2000" dirty="0" smtClean="0"/>
                        <a:t>nderstanding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each st</a:t>
                      </a:r>
                      <a:r>
                        <a:rPr lang="en-US" sz="2000" baseline="0" dirty="0" smtClean="0"/>
                        <a:t>udent’s learning approach and using MCG’s resources to deliver the most effective approach”</a:t>
                      </a:r>
                      <a:endParaRPr lang="en-US" sz="2000" dirty="0"/>
                    </a:p>
                  </a:txBody>
                  <a:tcPr/>
                </a:tc>
              </a:tr>
              <a:tr h="748274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+mj-lt"/>
                        <a:buAutoNum type="arabicParenR" startAt="6"/>
                      </a:pPr>
                      <a:r>
                        <a:rPr lang="en-US" sz="2000" dirty="0" smtClean="0"/>
                        <a:t>“</a:t>
                      </a:r>
                      <a:r>
                        <a:rPr lang="en-US" sz="2000" b="1" dirty="0" smtClean="0"/>
                        <a:t>Establish</a:t>
                      </a:r>
                      <a:r>
                        <a:rPr lang="en-US" sz="2000" b="1" baseline="0" dirty="0" smtClean="0"/>
                        <a:t> a regional system of care </a:t>
                      </a:r>
                      <a:r>
                        <a:rPr lang="en-US" sz="2000" baseline="0" dirty="0" smtClean="0"/>
                        <a:t>that delivers superior outcomes and service to the area’s residents”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1" y="117160"/>
            <a:ext cx="7200900" cy="369332"/>
          </a:xfrm>
        </p:spPr>
        <p:txBody>
          <a:bodyPr/>
          <a:lstStyle/>
          <a:p>
            <a:pPr algn="ctr"/>
            <a:r>
              <a:rPr lang="en-US" sz="2400" dirty="0" smtClean="0"/>
              <a:t>Articulating a Powerful Visions</a:t>
            </a:r>
            <a:endParaRPr lang="en-US" sz="2400" dirty="0"/>
          </a:p>
        </p:txBody>
      </p:sp>
      <p:sp>
        <p:nvSpPr>
          <p:cNvPr id="7" name="Rectangle 98"/>
          <p:cNvSpPr>
            <a:spLocks noChangeArrowheads="1"/>
          </p:cNvSpPr>
          <p:nvPr/>
        </p:nvSpPr>
        <p:spPr bwMode="auto">
          <a:xfrm>
            <a:off x="7338518" y="276919"/>
            <a:ext cx="1748332" cy="359539"/>
          </a:xfrm>
          <a:prstGeom prst="rect">
            <a:avLst/>
          </a:prstGeom>
          <a:solidFill>
            <a:srgbClr val="FF006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/>
            <a:r>
              <a:rPr lang="en-US" sz="1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7029" y="1562100"/>
            <a:ext cx="7997371" cy="857250"/>
          </a:xfrm>
          <a:prstGeom prst="rect">
            <a:avLst/>
          </a:prstGeom>
          <a:solidFill>
            <a:srgbClr val="FFFF00">
              <a:alpha val="44706"/>
            </a:srgbClr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1319" y="1066123"/>
            <a:ext cx="7716383" cy="8526053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Context Setting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Funds Flow, “All Funds, All Missions” Integrated Budgeting, &amp; Accountability Mechanisms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Managing in a Complex Matrix Environment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Embedding Talent Management &amp; Leadership Development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Effectively Managing the Transition Process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Breakthrough Sustainable Results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The Board’s Role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Questions, Clarifications, Discussion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2684" y="185935"/>
            <a:ext cx="857461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 i="1" dirty="0" smtClean="0">
                <a:solidFill>
                  <a:srgbClr val="FFFFFF"/>
                </a:solidFill>
              </a:rPr>
              <a:t>Today’s Agenda</a:t>
            </a:r>
            <a:endParaRPr lang="en-US" sz="24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8" name="Text Box 2"/>
          <p:cNvSpPr txBox="1">
            <a:spLocks noChangeArrowheads="1"/>
          </p:cNvSpPr>
          <p:nvPr/>
        </p:nvSpPr>
        <p:spPr bwMode="auto">
          <a:xfrm>
            <a:off x="5757864" y="5038726"/>
            <a:ext cx="1443037" cy="40570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6981" tIns="48491" rIns="96981" bIns="48491">
            <a:spAutoFit/>
          </a:bodyPr>
          <a:lstStyle/>
          <a:p>
            <a:pPr algn="l" defTabSz="969963">
              <a:spcBef>
                <a:spcPct val="50000"/>
              </a:spcBef>
              <a:buClrTx/>
            </a:pPr>
            <a:r>
              <a:rPr lang="en-US" sz="1000" b="0" i="1"/>
              <a:t>Pass-Through $14.8M</a:t>
            </a:r>
          </a:p>
        </p:txBody>
      </p:sp>
      <p:sp>
        <p:nvSpPr>
          <p:cNvPr id="1545219" name="Rectangle 3"/>
          <p:cNvSpPr>
            <a:spLocks noChangeArrowheads="1"/>
          </p:cNvSpPr>
          <p:nvPr/>
        </p:nvSpPr>
        <p:spPr bwMode="auto">
          <a:xfrm>
            <a:off x="114303" y="2082810"/>
            <a:ext cx="1866900" cy="881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5220" name="Rectangle 4"/>
          <p:cNvSpPr>
            <a:spLocks noChangeArrowheads="1"/>
          </p:cNvSpPr>
          <p:nvPr/>
        </p:nvSpPr>
        <p:spPr bwMode="auto">
          <a:xfrm>
            <a:off x="133350" y="2298710"/>
            <a:ext cx="1747837" cy="56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655" tIns="48828" rIns="97655" bIns="48828">
            <a:spAutoFit/>
          </a:bodyPr>
          <a:lstStyle/>
          <a:p>
            <a:pPr algn="ctr" defTabSz="969963">
              <a:spcBef>
                <a:spcPct val="0"/>
              </a:spcBef>
              <a:buClrTx/>
            </a:pPr>
            <a:r>
              <a:rPr lang="en-US" sz="2000" dirty="0" smtClean="0"/>
              <a:t>Hospital</a:t>
            </a:r>
            <a:endParaRPr lang="en-US" sz="2000" dirty="0"/>
          </a:p>
          <a:p>
            <a:pPr algn="ctr" defTabSz="969963">
              <a:spcBef>
                <a:spcPct val="0"/>
              </a:spcBef>
              <a:buClrTx/>
            </a:pPr>
            <a:endParaRPr lang="en-US" sz="1000" b="0" dirty="0"/>
          </a:p>
        </p:txBody>
      </p:sp>
      <p:sp>
        <p:nvSpPr>
          <p:cNvPr id="1545221" name="Rectangle 5"/>
          <p:cNvSpPr>
            <a:spLocks noChangeArrowheads="1"/>
          </p:cNvSpPr>
          <p:nvPr/>
        </p:nvSpPr>
        <p:spPr bwMode="auto">
          <a:xfrm>
            <a:off x="1565289" y="1189039"/>
            <a:ext cx="1495425" cy="40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655" tIns="48828" rIns="97655" bIns="48828">
            <a:spAutoFit/>
          </a:bodyPr>
          <a:lstStyle/>
          <a:p>
            <a:pPr algn="l" defTabSz="969963">
              <a:spcBef>
                <a:spcPct val="50000"/>
              </a:spcBef>
              <a:buClrTx/>
            </a:pPr>
            <a:r>
              <a:rPr lang="en-US" sz="1000" i="1" dirty="0"/>
              <a:t>Patients/ Other Payers: $624K</a:t>
            </a:r>
          </a:p>
        </p:txBody>
      </p:sp>
      <p:sp>
        <p:nvSpPr>
          <p:cNvPr id="1545223" name="Rectangle 7"/>
          <p:cNvSpPr>
            <a:spLocks noChangeArrowheads="1"/>
          </p:cNvSpPr>
          <p:nvPr/>
        </p:nvSpPr>
        <p:spPr bwMode="auto">
          <a:xfrm>
            <a:off x="3833815" y="6203959"/>
            <a:ext cx="1358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969963">
              <a:spcBef>
                <a:spcPct val="50000"/>
              </a:spcBef>
              <a:buClrTx/>
            </a:pPr>
            <a:r>
              <a:rPr lang="en-US" sz="1000" i="1" dirty="0"/>
              <a:t>Interest/</a:t>
            </a:r>
            <a:br>
              <a:rPr lang="en-US" sz="1000" i="1" dirty="0"/>
            </a:br>
            <a:r>
              <a:rPr lang="en-US" sz="1000" i="1" dirty="0"/>
              <a:t>Endowment:</a:t>
            </a:r>
            <a:br>
              <a:rPr lang="en-US" sz="1000" i="1" dirty="0"/>
            </a:br>
            <a:r>
              <a:rPr lang="en-US" sz="1000" i="1" dirty="0"/>
              <a:t> $17.7M</a:t>
            </a:r>
          </a:p>
        </p:txBody>
      </p:sp>
      <p:sp>
        <p:nvSpPr>
          <p:cNvPr id="1545224" name="Line 8"/>
          <p:cNvSpPr>
            <a:spLocks noChangeShapeType="1"/>
          </p:cNvSpPr>
          <p:nvPr/>
        </p:nvSpPr>
        <p:spPr bwMode="auto">
          <a:xfrm>
            <a:off x="1001713" y="1782763"/>
            <a:ext cx="4763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225" name="Line 9"/>
          <p:cNvSpPr>
            <a:spLocks noChangeShapeType="1"/>
          </p:cNvSpPr>
          <p:nvPr/>
        </p:nvSpPr>
        <p:spPr bwMode="auto">
          <a:xfrm>
            <a:off x="1343027" y="1855798"/>
            <a:ext cx="1588" cy="22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226" name="Rectangle 10"/>
          <p:cNvSpPr>
            <a:spLocks noChangeArrowheads="1"/>
          </p:cNvSpPr>
          <p:nvPr/>
        </p:nvSpPr>
        <p:spPr bwMode="auto">
          <a:xfrm>
            <a:off x="1138237" y="1516066"/>
            <a:ext cx="722312" cy="42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655" tIns="48828" rIns="97655" bIns="48828">
            <a:spAutoFit/>
          </a:bodyPr>
          <a:lstStyle/>
          <a:p>
            <a:pPr algn="l" defTabSz="969963">
              <a:spcBef>
                <a:spcPct val="50000"/>
              </a:spcBef>
              <a:buClrTx/>
            </a:pPr>
            <a:r>
              <a:rPr lang="en-US" sz="1000" i="1"/>
              <a:t>Gifts </a:t>
            </a:r>
            <a:br>
              <a:rPr lang="en-US" sz="1000" i="1"/>
            </a:br>
            <a:r>
              <a:rPr lang="en-US" sz="1000" i="1"/>
              <a:t>$750K</a:t>
            </a:r>
          </a:p>
        </p:txBody>
      </p:sp>
      <p:sp>
        <p:nvSpPr>
          <p:cNvPr id="1545228" name="Freeform 12"/>
          <p:cNvSpPr>
            <a:spLocks/>
          </p:cNvSpPr>
          <p:nvPr/>
        </p:nvSpPr>
        <p:spPr bwMode="auto">
          <a:xfrm flipV="1">
            <a:off x="4416425" y="6013452"/>
            <a:ext cx="420688" cy="35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4"/>
              </a:cxn>
              <a:cxn ang="0">
                <a:pos x="257" y="104"/>
              </a:cxn>
              <a:cxn ang="0">
                <a:pos x="257" y="264"/>
              </a:cxn>
            </a:cxnLst>
            <a:rect l="0" t="0" r="r" b="b"/>
            <a:pathLst>
              <a:path w="258" h="265">
                <a:moveTo>
                  <a:pt x="0" y="0"/>
                </a:moveTo>
                <a:lnTo>
                  <a:pt x="0" y="104"/>
                </a:lnTo>
                <a:lnTo>
                  <a:pt x="257" y="104"/>
                </a:lnTo>
                <a:lnTo>
                  <a:pt x="257" y="264"/>
                </a:lnTo>
              </a:path>
            </a:pathLst>
          </a:custGeom>
          <a:noFill/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230" name="Rectangle 14"/>
          <p:cNvSpPr>
            <a:spLocks noChangeArrowheads="1"/>
          </p:cNvSpPr>
          <p:nvPr/>
        </p:nvSpPr>
        <p:spPr bwMode="auto">
          <a:xfrm>
            <a:off x="1279527" y="874714"/>
            <a:ext cx="1042988" cy="25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655" tIns="48828" rIns="97655" bIns="48828">
            <a:spAutoFit/>
          </a:bodyPr>
          <a:lstStyle/>
          <a:p>
            <a:pPr algn="l" defTabSz="969963">
              <a:spcBef>
                <a:spcPct val="50000"/>
              </a:spcBef>
              <a:buClrTx/>
            </a:pPr>
            <a:r>
              <a:rPr lang="en-US" sz="1000" i="1"/>
              <a:t>GME:$68.2M</a:t>
            </a:r>
          </a:p>
        </p:txBody>
      </p:sp>
      <p:sp>
        <p:nvSpPr>
          <p:cNvPr id="1545231" name="Rectangle 15"/>
          <p:cNvSpPr>
            <a:spLocks noChangeArrowheads="1"/>
          </p:cNvSpPr>
          <p:nvPr/>
        </p:nvSpPr>
        <p:spPr bwMode="auto">
          <a:xfrm>
            <a:off x="203213" y="833452"/>
            <a:ext cx="971551" cy="56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655" tIns="48828" rIns="97655" bIns="48828">
            <a:spAutoFit/>
          </a:bodyPr>
          <a:lstStyle/>
          <a:p>
            <a:pPr defTabSz="969963">
              <a:spcBef>
                <a:spcPct val="50000"/>
              </a:spcBef>
              <a:buClrTx/>
            </a:pPr>
            <a:r>
              <a:rPr lang="en-US" sz="1000" i="1"/>
              <a:t>Bonds, loans:</a:t>
            </a:r>
            <a:br>
              <a:rPr lang="en-US" sz="1000" i="1"/>
            </a:br>
            <a:r>
              <a:rPr lang="en-US" sz="1000" i="1"/>
              <a:t>$17M</a:t>
            </a:r>
          </a:p>
        </p:txBody>
      </p:sp>
      <p:sp>
        <p:nvSpPr>
          <p:cNvPr id="1545232" name="Rectangle 16"/>
          <p:cNvSpPr>
            <a:spLocks noChangeArrowheads="1"/>
          </p:cNvSpPr>
          <p:nvPr/>
        </p:nvSpPr>
        <p:spPr bwMode="auto">
          <a:xfrm>
            <a:off x="114303" y="3108325"/>
            <a:ext cx="1866900" cy="787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6981" tIns="48491" rIns="96981" bIns="48491" anchor="ctr"/>
          <a:lstStyle/>
          <a:p>
            <a:pPr defTabSz="969963">
              <a:spcBef>
                <a:spcPct val="0"/>
              </a:spcBef>
              <a:buClrTx/>
            </a:pPr>
            <a:r>
              <a:rPr lang="en-US" sz="1800" dirty="0">
                <a:latin typeface="+mj-lt"/>
              </a:rPr>
              <a:t>Health </a:t>
            </a:r>
            <a:r>
              <a:rPr lang="en-US" sz="1800" dirty="0" smtClean="0">
                <a:latin typeface="+mj-lt"/>
              </a:rPr>
              <a:t>System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050" b="0" dirty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00913" y="3244850"/>
            <a:ext cx="1644651" cy="493713"/>
            <a:chOff x="2974" y="1207"/>
            <a:chExt cx="961" cy="754"/>
          </a:xfrm>
        </p:grpSpPr>
        <p:sp>
          <p:nvSpPr>
            <p:cNvPr id="1545235" name="Rectangle 19"/>
            <p:cNvSpPr>
              <a:spLocks noChangeArrowheads="1"/>
            </p:cNvSpPr>
            <p:nvPr/>
          </p:nvSpPr>
          <p:spPr bwMode="auto">
            <a:xfrm>
              <a:off x="2985" y="1207"/>
              <a:ext cx="950" cy="7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36" name="Rectangle 20"/>
            <p:cNvSpPr>
              <a:spLocks noChangeArrowheads="1"/>
            </p:cNvSpPr>
            <p:nvPr/>
          </p:nvSpPr>
          <p:spPr bwMode="auto">
            <a:xfrm>
              <a:off x="2974" y="1251"/>
              <a:ext cx="954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defTabSz="969963">
                <a:lnSpc>
                  <a:spcPct val="90000"/>
                </a:lnSpc>
                <a:spcBef>
                  <a:spcPct val="0"/>
                </a:spcBef>
                <a:buClrTx/>
              </a:pPr>
              <a:r>
                <a:rPr lang="en-US" sz="1600"/>
                <a:t>Departments</a:t>
              </a:r>
              <a:br>
                <a:rPr lang="en-US" sz="1600"/>
              </a:br>
              <a:endParaRPr lang="en-US" sz="1000" b="0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300913" y="1746253"/>
            <a:ext cx="1644651" cy="787952"/>
            <a:chOff x="2974" y="1207"/>
            <a:chExt cx="961" cy="928"/>
          </a:xfrm>
        </p:grpSpPr>
        <p:sp>
          <p:nvSpPr>
            <p:cNvPr id="1545238" name="Rectangle 22"/>
            <p:cNvSpPr>
              <a:spLocks noChangeArrowheads="1"/>
            </p:cNvSpPr>
            <p:nvPr/>
          </p:nvSpPr>
          <p:spPr bwMode="auto">
            <a:xfrm>
              <a:off x="2985" y="1207"/>
              <a:ext cx="950" cy="7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39" name="Rectangle 23"/>
            <p:cNvSpPr>
              <a:spLocks noChangeArrowheads="1"/>
            </p:cNvSpPr>
            <p:nvPr/>
          </p:nvSpPr>
          <p:spPr bwMode="auto">
            <a:xfrm>
              <a:off x="2974" y="1341"/>
              <a:ext cx="954" cy="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defTabSz="969963">
                <a:lnSpc>
                  <a:spcPct val="70000"/>
                </a:lnSpc>
                <a:spcBef>
                  <a:spcPct val="0"/>
                </a:spcBef>
                <a:buClrTx/>
              </a:pPr>
              <a:r>
                <a:rPr lang="en-US" sz="1600" dirty="0" smtClean="0"/>
                <a:t>Faculty </a:t>
              </a:r>
              <a:r>
                <a:rPr lang="en-US" sz="1600" dirty="0"/>
                <a:t>Compensation</a:t>
              </a:r>
              <a:endParaRPr lang="en-US" sz="1500" dirty="0"/>
            </a:p>
            <a:p>
              <a:pPr defTabSz="969963">
                <a:spcBef>
                  <a:spcPct val="0"/>
                </a:spcBef>
                <a:buClrTx/>
              </a:pPr>
              <a:endParaRPr lang="en-US" sz="1500" b="0" dirty="0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300913" y="2470150"/>
            <a:ext cx="1644651" cy="654050"/>
            <a:chOff x="2974" y="1207"/>
            <a:chExt cx="961" cy="754"/>
          </a:xfrm>
        </p:grpSpPr>
        <p:sp>
          <p:nvSpPr>
            <p:cNvPr id="1545241" name="Rectangle 25"/>
            <p:cNvSpPr>
              <a:spLocks noChangeArrowheads="1"/>
            </p:cNvSpPr>
            <p:nvPr/>
          </p:nvSpPr>
          <p:spPr bwMode="auto">
            <a:xfrm>
              <a:off x="2985" y="1207"/>
              <a:ext cx="950" cy="7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42" name="Rectangle 26"/>
            <p:cNvSpPr>
              <a:spLocks noChangeArrowheads="1"/>
            </p:cNvSpPr>
            <p:nvPr/>
          </p:nvSpPr>
          <p:spPr bwMode="auto">
            <a:xfrm>
              <a:off x="2974" y="1318"/>
              <a:ext cx="954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defTabSz="969963">
                <a:lnSpc>
                  <a:spcPct val="80000"/>
                </a:lnSpc>
                <a:spcBef>
                  <a:spcPct val="0"/>
                </a:spcBef>
                <a:buClrTx/>
              </a:pPr>
              <a:r>
                <a:rPr lang="en-US" sz="1600" dirty="0" smtClean="0"/>
                <a:t>Staff</a:t>
              </a:r>
              <a:r>
                <a:rPr lang="en-US" sz="1600" dirty="0"/>
                <a:t/>
              </a:r>
              <a:br>
                <a:rPr lang="en-US" sz="1600" dirty="0"/>
              </a:br>
              <a:r>
                <a:rPr lang="en-US" sz="1600" dirty="0"/>
                <a:t>Compensation</a:t>
              </a:r>
              <a:endParaRPr lang="en-US" sz="1000" b="0" dirty="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313616" y="4595813"/>
            <a:ext cx="1646237" cy="514350"/>
            <a:chOff x="2974" y="1207"/>
            <a:chExt cx="961" cy="754"/>
          </a:xfrm>
        </p:grpSpPr>
        <p:sp>
          <p:nvSpPr>
            <p:cNvPr id="1545244" name="Rectangle 28"/>
            <p:cNvSpPr>
              <a:spLocks noChangeArrowheads="1"/>
            </p:cNvSpPr>
            <p:nvPr/>
          </p:nvSpPr>
          <p:spPr bwMode="auto">
            <a:xfrm>
              <a:off x="2985" y="1207"/>
              <a:ext cx="950" cy="7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45" name="Rectangle 29"/>
            <p:cNvSpPr>
              <a:spLocks noChangeArrowheads="1"/>
            </p:cNvSpPr>
            <p:nvPr/>
          </p:nvSpPr>
          <p:spPr bwMode="auto">
            <a:xfrm>
              <a:off x="2974" y="1252"/>
              <a:ext cx="954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defTabSz="969963">
                <a:lnSpc>
                  <a:spcPct val="80000"/>
                </a:lnSpc>
                <a:spcBef>
                  <a:spcPct val="0"/>
                </a:spcBef>
                <a:buClrTx/>
              </a:pPr>
              <a:r>
                <a:rPr lang="en-US" sz="1600"/>
                <a:t>Other</a:t>
              </a:r>
              <a:endParaRPr lang="en-US" sz="1000" b="0"/>
            </a:p>
          </p:txBody>
        </p:sp>
      </p:grpSp>
      <p:sp>
        <p:nvSpPr>
          <p:cNvPr id="1545246" name="Line 30"/>
          <p:cNvSpPr>
            <a:spLocks noChangeShapeType="1"/>
          </p:cNvSpPr>
          <p:nvPr/>
        </p:nvSpPr>
        <p:spPr bwMode="auto">
          <a:xfrm rot="10800000" flipH="1" flipV="1">
            <a:off x="5676901" y="4121160"/>
            <a:ext cx="1616075" cy="47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248" name="Rectangle 32"/>
          <p:cNvSpPr>
            <a:spLocks noChangeArrowheads="1"/>
          </p:cNvSpPr>
          <p:nvPr/>
        </p:nvSpPr>
        <p:spPr bwMode="auto">
          <a:xfrm>
            <a:off x="2813053" y="5464185"/>
            <a:ext cx="3727451" cy="525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6981" tIns="48491" rIns="96981" bIns="48491" anchor="ctr"/>
          <a:lstStyle/>
          <a:p>
            <a:pPr defTabSz="969963">
              <a:lnSpc>
                <a:spcPct val="80000"/>
              </a:lnSpc>
              <a:spcBef>
                <a:spcPct val="0"/>
              </a:spcBef>
              <a:buClrTx/>
            </a:pPr>
            <a:endParaRPr lang="en-US" sz="1400" dirty="0"/>
          </a:p>
          <a:p>
            <a:pPr algn="ctr" defTabSz="969963">
              <a:lnSpc>
                <a:spcPct val="80000"/>
              </a:lnSpc>
              <a:spcBef>
                <a:spcPct val="0"/>
              </a:spcBef>
              <a:buClrTx/>
            </a:pPr>
            <a:r>
              <a:rPr lang="en-US" sz="1800" dirty="0" smtClean="0">
                <a:latin typeface="+mj-lt"/>
              </a:rPr>
              <a:t>Schools of </a:t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Medicine &amp; Allied Health</a:t>
            </a:r>
            <a:r>
              <a:rPr lang="en-US" sz="1600" dirty="0" smtClean="0">
                <a:latin typeface="+mj-lt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sz="900" b="0" dirty="0"/>
          </a:p>
        </p:txBody>
      </p:sp>
      <p:sp>
        <p:nvSpPr>
          <p:cNvPr id="1545249" name="Rectangle 33"/>
          <p:cNvSpPr>
            <a:spLocks noChangeArrowheads="1"/>
          </p:cNvSpPr>
          <p:nvPr/>
        </p:nvSpPr>
        <p:spPr bwMode="auto">
          <a:xfrm>
            <a:off x="385763" y="4079885"/>
            <a:ext cx="1587500" cy="633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6981" tIns="48491" rIns="96981" bIns="48491" anchor="ctr"/>
          <a:lstStyle/>
          <a:p>
            <a:pPr algn="ctr" defTabSz="969963">
              <a:lnSpc>
                <a:spcPct val="80000"/>
              </a:lnSpc>
              <a:spcBef>
                <a:spcPct val="0"/>
              </a:spcBef>
              <a:buClrTx/>
            </a:pPr>
            <a:r>
              <a:rPr lang="en-US" sz="1600" dirty="0">
                <a:latin typeface="+mj-lt"/>
              </a:rPr>
              <a:t>Net Patient</a:t>
            </a:r>
          </a:p>
          <a:p>
            <a:pPr algn="ctr" defTabSz="969963">
              <a:lnSpc>
                <a:spcPct val="80000"/>
              </a:lnSpc>
              <a:spcBef>
                <a:spcPct val="0"/>
              </a:spcBef>
              <a:buClrTx/>
            </a:pPr>
            <a:r>
              <a:rPr lang="en-US" sz="1600" dirty="0">
                <a:latin typeface="+mj-lt"/>
              </a:rPr>
              <a:t>Revenues  </a:t>
            </a:r>
            <a:endParaRPr lang="en-US" sz="1600" b="0" dirty="0">
              <a:latin typeface="+mj-lt"/>
            </a:endParaRP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319964" y="5272102"/>
            <a:ext cx="1646237" cy="473880"/>
            <a:chOff x="2974" y="1207"/>
            <a:chExt cx="961" cy="766"/>
          </a:xfrm>
        </p:grpSpPr>
        <p:sp>
          <p:nvSpPr>
            <p:cNvPr id="1545251" name="Rectangle 35"/>
            <p:cNvSpPr>
              <a:spLocks noChangeArrowheads="1"/>
            </p:cNvSpPr>
            <p:nvPr/>
          </p:nvSpPr>
          <p:spPr bwMode="auto">
            <a:xfrm>
              <a:off x="2985" y="1207"/>
              <a:ext cx="950" cy="7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52" name="Rectangle 36"/>
            <p:cNvSpPr>
              <a:spLocks noChangeArrowheads="1"/>
            </p:cNvSpPr>
            <p:nvPr/>
          </p:nvSpPr>
          <p:spPr bwMode="auto">
            <a:xfrm>
              <a:off x="2974" y="1251"/>
              <a:ext cx="954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defTabSz="969963">
                <a:lnSpc>
                  <a:spcPct val="80000"/>
                </a:lnSpc>
                <a:spcBef>
                  <a:spcPct val="0"/>
                </a:spcBef>
                <a:buClrTx/>
              </a:pPr>
              <a:r>
                <a:rPr lang="en-US" sz="1700" dirty="0" smtClean="0"/>
                <a:t>Network</a:t>
              </a:r>
              <a:endParaRPr lang="en-US" sz="1000" b="0" dirty="0"/>
            </a:p>
            <a:p>
              <a:pPr defTabSz="969963">
                <a:lnSpc>
                  <a:spcPct val="90000"/>
                </a:lnSpc>
                <a:spcBef>
                  <a:spcPct val="0"/>
                </a:spcBef>
                <a:buClrTx/>
              </a:pPr>
              <a:endParaRPr lang="en-US" sz="1000" b="0" dirty="0"/>
            </a:p>
          </p:txBody>
        </p:sp>
      </p:grpSp>
      <p:sp>
        <p:nvSpPr>
          <p:cNvPr id="1545253" name="Line 37"/>
          <p:cNvSpPr>
            <a:spLocks noChangeShapeType="1"/>
          </p:cNvSpPr>
          <p:nvPr/>
        </p:nvSpPr>
        <p:spPr bwMode="auto">
          <a:xfrm>
            <a:off x="6958013" y="2087563"/>
            <a:ext cx="357187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254" name="Text Box 38"/>
          <p:cNvSpPr txBox="1">
            <a:spLocks noChangeArrowheads="1"/>
          </p:cNvSpPr>
          <p:nvPr/>
        </p:nvSpPr>
        <p:spPr bwMode="auto">
          <a:xfrm>
            <a:off x="5684837" y="3405190"/>
            <a:ext cx="1543051" cy="2518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6981" tIns="48491" rIns="96981" bIns="48491">
            <a:spAutoFit/>
          </a:bodyPr>
          <a:lstStyle/>
          <a:p>
            <a:pPr algn="l" defTabSz="969963">
              <a:spcBef>
                <a:spcPct val="50000"/>
              </a:spcBef>
              <a:buClrTx/>
            </a:pPr>
            <a:r>
              <a:rPr lang="en-US" sz="1000" b="0" dirty="0" smtClean="0"/>
              <a:t>FPP </a:t>
            </a:r>
            <a:r>
              <a:rPr lang="en-US" sz="1000" b="0" dirty="0"/>
              <a:t>Support $3.8M</a:t>
            </a:r>
          </a:p>
        </p:txBody>
      </p:sp>
      <p:sp>
        <p:nvSpPr>
          <p:cNvPr id="1545255" name="Text Box 39"/>
          <p:cNvSpPr txBox="1">
            <a:spLocks noChangeArrowheads="1"/>
          </p:cNvSpPr>
          <p:nvPr/>
        </p:nvSpPr>
        <p:spPr bwMode="auto">
          <a:xfrm>
            <a:off x="5564191" y="2266951"/>
            <a:ext cx="1471612" cy="4196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6981" tIns="48491" rIns="96981" bIns="48491">
            <a:spAutoFit/>
          </a:bodyPr>
          <a:lstStyle/>
          <a:p>
            <a:pPr defTabSz="969963">
              <a:spcBef>
                <a:spcPct val="50000"/>
              </a:spcBef>
              <a:buClrTx/>
            </a:pPr>
            <a:r>
              <a:rPr lang="en-US" sz="1000" b="0" i="1"/>
              <a:t>Salaries/Fringe/Other</a:t>
            </a:r>
            <a:br>
              <a:rPr lang="en-US" sz="1000" b="0" i="1"/>
            </a:br>
            <a:r>
              <a:rPr lang="en-US" sz="1000" b="0" i="1"/>
              <a:t> $150M</a:t>
            </a:r>
          </a:p>
        </p:txBody>
      </p:sp>
      <p:sp>
        <p:nvSpPr>
          <p:cNvPr id="1545256" name="Text Box 40"/>
          <p:cNvSpPr txBox="1">
            <a:spLocks noChangeArrowheads="1"/>
          </p:cNvSpPr>
          <p:nvPr/>
        </p:nvSpPr>
        <p:spPr bwMode="auto">
          <a:xfrm>
            <a:off x="5583241" y="3946526"/>
            <a:ext cx="1804987" cy="2518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6981" tIns="48491" rIns="96981" bIns="48491">
            <a:spAutoFit/>
          </a:bodyPr>
          <a:lstStyle/>
          <a:p>
            <a:pPr algn="l" defTabSz="969963">
              <a:spcBef>
                <a:spcPct val="50000"/>
              </a:spcBef>
              <a:buClrTx/>
            </a:pPr>
            <a:r>
              <a:rPr lang="en-US" sz="1000" b="0" i="1"/>
              <a:t>Clinical Billings</a:t>
            </a:r>
          </a:p>
        </p:txBody>
      </p:sp>
      <p:sp>
        <p:nvSpPr>
          <p:cNvPr id="1545257" name="Line 41"/>
          <p:cNvSpPr>
            <a:spLocks noChangeShapeType="1"/>
          </p:cNvSpPr>
          <p:nvPr/>
        </p:nvSpPr>
        <p:spPr bwMode="auto">
          <a:xfrm flipH="1">
            <a:off x="5672140" y="3586165"/>
            <a:ext cx="1558925" cy="635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258" name="Line 42"/>
          <p:cNvSpPr>
            <a:spLocks noChangeShapeType="1"/>
          </p:cNvSpPr>
          <p:nvPr/>
        </p:nvSpPr>
        <p:spPr bwMode="auto">
          <a:xfrm flipV="1">
            <a:off x="5670551" y="2605088"/>
            <a:ext cx="12842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259" name="Text Box 43"/>
          <p:cNvSpPr txBox="1">
            <a:spLocks noChangeArrowheads="1"/>
          </p:cNvSpPr>
          <p:nvPr/>
        </p:nvSpPr>
        <p:spPr bwMode="auto">
          <a:xfrm>
            <a:off x="5583240" y="4449763"/>
            <a:ext cx="1711325" cy="2518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6981" tIns="48491" rIns="96981" bIns="48491">
            <a:spAutoFit/>
          </a:bodyPr>
          <a:lstStyle/>
          <a:p>
            <a:pPr algn="l" defTabSz="969963">
              <a:spcBef>
                <a:spcPct val="50000"/>
              </a:spcBef>
              <a:buClrTx/>
            </a:pPr>
            <a:r>
              <a:rPr lang="en-US" sz="1000" b="0" i="1"/>
              <a:t>Rent </a:t>
            </a:r>
            <a:r>
              <a:rPr lang="en-US" sz="800" b="0" i="1"/>
              <a:t>(non-hospital)</a:t>
            </a:r>
            <a:r>
              <a:rPr lang="en-US" sz="1000" b="0" i="1"/>
              <a:t> $580K</a:t>
            </a:r>
          </a:p>
        </p:txBody>
      </p:sp>
      <p:sp>
        <p:nvSpPr>
          <p:cNvPr id="1545260" name="Text Box 44"/>
          <p:cNvSpPr txBox="1">
            <a:spLocks noChangeArrowheads="1"/>
          </p:cNvSpPr>
          <p:nvPr/>
        </p:nvSpPr>
        <p:spPr bwMode="auto">
          <a:xfrm>
            <a:off x="5583239" y="4600576"/>
            <a:ext cx="1270000" cy="2518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6981" tIns="48491" rIns="96981" bIns="48491">
            <a:spAutoFit/>
          </a:bodyPr>
          <a:lstStyle/>
          <a:p>
            <a:pPr algn="l" defTabSz="969963">
              <a:spcBef>
                <a:spcPct val="50000"/>
              </a:spcBef>
              <a:buClrTx/>
            </a:pPr>
            <a:r>
              <a:rPr lang="en-US" sz="1000" b="0" i="1"/>
              <a:t>Malpractice $4.2M</a:t>
            </a:r>
          </a:p>
        </p:txBody>
      </p:sp>
      <p:sp>
        <p:nvSpPr>
          <p:cNvPr id="1545261" name="Text Box 45"/>
          <p:cNvSpPr txBox="1">
            <a:spLocks noChangeArrowheads="1"/>
          </p:cNvSpPr>
          <p:nvPr/>
        </p:nvSpPr>
        <p:spPr bwMode="auto">
          <a:xfrm>
            <a:off x="5576889" y="4743451"/>
            <a:ext cx="1771651" cy="2518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6981" tIns="48491" rIns="96981" bIns="48491">
            <a:spAutoFit/>
          </a:bodyPr>
          <a:lstStyle/>
          <a:p>
            <a:pPr algn="l" defTabSz="969963">
              <a:spcBef>
                <a:spcPct val="50000"/>
              </a:spcBef>
              <a:buClrTx/>
            </a:pPr>
            <a:r>
              <a:rPr lang="en-US" sz="1000" b="0" i="1"/>
              <a:t>Prof. Development $2.2M</a:t>
            </a:r>
          </a:p>
        </p:txBody>
      </p:sp>
      <p:sp>
        <p:nvSpPr>
          <p:cNvPr id="1545262" name="Rectangle 46"/>
          <p:cNvSpPr>
            <a:spLocks noChangeArrowheads="1"/>
          </p:cNvSpPr>
          <p:nvPr/>
        </p:nvSpPr>
        <p:spPr bwMode="auto">
          <a:xfrm>
            <a:off x="3911603" y="2609851"/>
            <a:ext cx="1703388" cy="23812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5263" name="Text Box 47"/>
          <p:cNvSpPr txBox="1">
            <a:spLocks noChangeArrowheads="1"/>
          </p:cNvSpPr>
          <p:nvPr/>
        </p:nvSpPr>
        <p:spPr bwMode="auto">
          <a:xfrm>
            <a:off x="3927476" y="3049589"/>
            <a:ext cx="1674813" cy="102125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6981" tIns="48491" rIns="96981" bIns="48491">
            <a:spAutoFit/>
          </a:bodyPr>
          <a:lstStyle/>
          <a:p>
            <a:pPr algn="ctr" defTabSz="969963">
              <a:spcBef>
                <a:spcPct val="0"/>
              </a:spcBef>
              <a:buClrTx/>
            </a:pPr>
            <a:r>
              <a:rPr lang="en-US" dirty="0" smtClean="0">
                <a:latin typeface="+mj-lt"/>
              </a:rPr>
              <a:t>Faculty Practice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Plan (FPP)</a:t>
            </a:r>
            <a:endParaRPr lang="en-US" sz="900" dirty="0">
              <a:latin typeface="+mj-lt"/>
            </a:endParaRPr>
          </a:p>
        </p:txBody>
      </p:sp>
      <p:sp>
        <p:nvSpPr>
          <p:cNvPr id="1545264" name="Rectangle 48"/>
          <p:cNvSpPr>
            <a:spLocks noChangeArrowheads="1"/>
          </p:cNvSpPr>
          <p:nvPr/>
        </p:nvSpPr>
        <p:spPr bwMode="auto">
          <a:xfrm>
            <a:off x="487375" y="1285889"/>
            <a:ext cx="971551" cy="56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655" tIns="48828" rIns="97655" bIns="48828">
            <a:spAutoFit/>
          </a:bodyPr>
          <a:lstStyle/>
          <a:p>
            <a:pPr defTabSz="969963">
              <a:spcBef>
                <a:spcPct val="50000"/>
              </a:spcBef>
              <a:buClrTx/>
            </a:pPr>
            <a:r>
              <a:rPr lang="en-US" sz="1000" i="1"/>
              <a:t>Other Income:</a:t>
            </a:r>
            <a:br>
              <a:rPr lang="en-US" sz="1000" i="1"/>
            </a:br>
            <a:r>
              <a:rPr lang="en-US" sz="1000" i="1"/>
              <a:t>$17.4M</a:t>
            </a:r>
          </a:p>
        </p:txBody>
      </p:sp>
      <p:sp>
        <p:nvSpPr>
          <p:cNvPr id="1545288" name="Rectangle 72"/>
          <p:cNvSpPr>
            <a:spLocks noChangeArrowheads="1"/>
          </p:cNvSpPr>
          <p:nvPr/>
        </p:nvSpPr>
        <p:spPr bwMode="auto">
          <a:xfrm>
            <a:off x="363541" y="4945073"/>
            <a:ext cx="1616075" cy="530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6981" tIns="48491" rIns="96981" bIns="48491" anchor="ctr"/>
          <a:lstStyle/>
          <a:p>
            <a:pPr algn="ctr" defTabSz="969963">
              <a:spcBef>
                <a:spcPct val="0"/>
              </a:spcBef>
              <a:buClrTx/>
            </a:pPr>
            <a:endParaRPr lang="en-US" sz="1600" dirty="0"/>
          </a:p>
          <a:p>
            <a:pPr algn="ctr" defTabSz="969963">
              <a:spcBef>
                <a:spcPct val="0"/>
              </a:spcBef>
              <a:buClrTx/>
            </a:pPr>
            <a:r>
              <a:rPr lang="en-US" sz="1600" dirty="0"/>
              <a:t>Research</a:t>
            </a:r>
            <a:endParaRPr lang="en-US" sz="1700" dirty="0"/>
          </a:p>
          <a:p>
            <a:pPr algn="ctr" defTabSz="969963">
              <a:spcBef>
                <a:spcPct val="0"/>
              </a:spcBef>
              <a:buClrTx/>
            </a:pPr>
            <a:r>
              <a:rPr lang="en-US" sz="1300" dirty="0"/>
              <a:t/>
            </a:r>
            <a:br>
              <a:rPr lang="en-US" sz="1300" dirty="0"/>
            </a:br>
            <a:endParaRPr lang="en-US" sz="1300" dirty="0"/>
          </a:p>
        </p:txBody>
      </p:sp>
      <p:sp>
        <p:nvSpPr>
          <p:cNvPr id="1545290" name="Rectangle 74"/>
          <p:cNvSpPr>
            <a:spLocks noChangeArrowheads="1"/>
          </p:cNvSpPr>
          <p:nvPr/>
        </p:nvSpPr>
        <p:spPr bwMode="auto">
          <a:xfrm>
            <a:off x="4141789" y="5187951"/>
            <a:ext cx="614363" cy="25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655" tIns="48828" rIns="97655" bIns="48828">
            <a:spAutoFit/>
          </a:bodyPr>
          <a:lstStyle/>
          <a:p>
            <a:pPr algn="l" defTabSz="969963">
              <a:spcBef>
                <a:spcPct val="50000"/>
              </a:spcBef>
              <a:buClrTx/>
            </a:pPr>
            <a:r>
              <a:rPr lang="en-US" sz="1000" b="0" dirty="0"/>
              <a:t>$1.2M</a:t>
            </a:r>
          </a:p>
        </p:txBody>
      </p:sp>
      <p:sp>
        <p:nvSpPr>
          <p:cNvPr id="1545299" name="Rectangle 83"/>
          <p:cNvSpPr>
            <a:spLocks noChangeArrowheads="1"/>
          </p:cNvSpPr>
          <p:nvPr/>
        </p:nvSpPr>
        <p:spPr bwMode="auto">
          <a:xfrm>
            <a:off x="3838577" y="1905001"/>
            <a:ext cx="1492251" cy="25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655" tIns="48828" rIns="97655" bIns="48828">
            <a:spAutoFit/>
          </a:bodyPr>
          <a:lstStyle/>
          <a:p>
            <a:pPr algn="l" defTabSz="969963">
              <a:spcBef>
                <a:spcPct val="50000"/>
              </a:spcBef>
              <a:buClrTx/>
            </a:pPr>
            <a:endParaRPr lang="en-US" sz="1000" b="0"/>
          </a:p>
        </p:txBody>
      </p:sp>
      <p:sp>
        <p:nvSpPr>
          <p:cNvPr id="1545309" name="Line 93"/>
          <p:cNvSpPr>
            <a:spLocks noChangeShapeType="1"/>
          </p:cNvSpPr>
          <p:nvPr/>
        </p:nvSpPr>
        <p:spPr bwMode="auto">
          <a:xfrm>
            <a:off x="1612900" y="1154123"/>
            <a:ext cx="0" cy="928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10" name="Line 94"/>
          <p:cNvSpPr>
            <a:spLocks noChangeShapeType="1"/>
          </p:cNvSpPr>
          <p:nvPr/>
        </p:nvSpPr>
        <p:spPr bwMode="auto">
          <a:xfrm>
            <a:off x="414339" y="1347788"/>
            <a:ext cx="0" cy="735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96"/>
          <p:cNvGrpSpPr>
            <a:grpSpLocks/>
          </p:cNvGrpSpPr>
          <p:nvPr/>
        </p:nvGrpSpPr>
        <p:grpSpPr bwMode="auto">
          <a:xfrm>
            <a:off x="7305687" y="3825875"/>
            <a:ext cx="1646239" cy="647700"/>
            <a:chOff x="2974" y="1207"/>
            <a:chExt cx="961" cy="754"/>
          </a:xfrm>
        </p:grpSpPr>
        <p:sp>
          <p:nvSpPr>
            <p:cNvPr id="1545313" name="Rectangle 97"/>
            <p:cNvSpPr>
              <a:spLocks noChangeArrowheads="1"/>
            </p:cNvSpPr>
            <p:nvPr/>
          </p:nvSpPr>
          <p:spPr bwMode="auto">
            <a:xfrm>
              <a:off x="2985" y="1207"/>
              <a:ext cx="950" cy="7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314" name="Rectangle 98"/>
            <p:cNvSpPr>
              <a:spLocks noChangeArrowheads="1"/>
            </p:cNvSpPr>
            <p:nvPr/>
          </p:nvSpPr>
          <p:spPr bwMode="auto">
            <a:xfrm>
              <a:off x="2974" y="1251"/>
              <a:ext cx="954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defTabSz="969963">
                <a:lnSpc>
                  <a:spcPct val="80000"/>
                </a:lnSpc>
                <a:spcBef>
                  <a:spcPct val="0"/>
                </a:spcBef>
                <a:buClrTx/>
              </a:pPr>
              <a:r>
                <a:rPr lang="en-US" sz="1600"/>
                <a:t>Billing Expenses</a:t>
              </a:r>
              <a:endParaRPr lang="en-US" sz="1000" b="0"/>
            </a:p>
          </p:txBody>
        </p:sp>
      </p:grpSp>
      <p:sp>
        <p:nvSpPr>
          <p:cNvPr id="1545317" name="Text Box 101"/>
          <p:cNvSpPr txBox="1">
            <a:spLocks noChangeArrowheads="1"/>
          </p:cNvSpPr>
          <p:nvPr/>
        </p:nvSpPr>
        <p:spPr bwMode="auto">
          <a:xfrm>
            <a:off x="5576891" y="2735263"/>
            <a:ext cx="1765300" cy="2518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6981" tIns="48491" rIns="96981" bIns="48491">
            <a:spAutoFit/>
          </a:bodyPr>
          <a:lstStyle/>
          <a:p>
            <a:pPr algn="l" defTabSz="969963">
              <a:spcBef>
                <a:spcPct val="50000"/>
              </a:spcBef>
              <a:buClrTx/>
            </a:pPr>
            <a:r>
              <a:rPr lang="en-US" sz="1000" b="0" i="1"/>
              <a:t>Salaries/Fringe/Other $23M</a:t>
            </a:r>
          </a:p>
        </p:txBody>
      </p:sp>
      <p:sp>
        <p:nvSpPr>
          <p:cNvPr id="1545318" name="Line 102"/>
          <p:cNvSpPr>
            <a:spLocks noChangeShapeType="1"/>
          </p:cNvSpPr>
          <p:nvPr/>
        </p:nvSpPr>
        <p:spPr bwMode="auto">
          <a:xfrm rot="10800000" flipH="1">
            <a:off x="5672150" y="2924175"/>
            <a:ext cx="1592263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19" name="Text Box 103"/>
          <p:cNvSpPr txBox="1">
            <a:spLocks noChangeArrowheads="1"/>
          </p:cNvSpPr>
          <p:nvPr/>
        </p:nvSpPr>
        <p:spPr bwMode="auto">
          <a:xfrm>
            <a:off x="5591177" y="3181351"/>
            <a:ext cx="1543051" cy="2518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6981" tIns="48491" rIns="96981" bIns="48491">
            <a:spAutoFit/>
          </a:bodyPr>
          <a:lstStyle/>
          <a:p>
            <a:pPr algn="l" defTabSz="969963">
              <a:spcBef>
                <a:spcPct val="50000"/>
              </a:spcBef>
              <a:buClrTx/>
            </a:pPr>
            <a:r>
              <a:rPr lang="en-US" sz="1000" b="0" i="1"/>
              <a:t>Shortfall Support $860K</a:t>
            </a:r>
            <a:endParaRPr lang="en-US" sz="1000" b="0"/>
          </a:p>
        </p:txBody>
      </p:sp>
      <p:sp>
        <p:nvSpPr>
          <p:cNvPr id="1545320" name="Line 104"/>
          <p:cNvSpPr>
            <a:spLocks noChangeShapeType="1"/>
          </p:cNvSpPr>
          <p:nvPr/>
        </p:nvSpPr>
        <p:spPr bwMode="auto">
          <a:xfrm rot="10800000" flipH="1">
            <a:off x="5672150" y="3367088"/>
            <a:ext cx="1592263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21" name="Line 105"/>
          <p:cNvSpPr>
            <a:spLocks noChangeShapeType="1"/>
          </p:cNvSpPr>
          <p:nvPr/>
        </p:nvSpPr>
        <p:spPr bwMode="auto">
          <a:xfrm rot="10800000" flipH="1" flipV="1">
            <a:off x="5819789" y="5246690"/>
            <a:ext cx="1444625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22" name="Line 106"/>
          <p:cNvSpPr>
            <a:spLocks noChangeShapeType="1"/>
          </p:cNvSpPr>
          <p:nvPr/>
        </p:nvSpPr>
        <p:spPr bwMode="auto">
          <a:xfrm rot="10800000" flipH="1" flipV="1">
            <a:off x="5670549" y="4625985"/>
            <a:ext cx="1517651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23" name="Line 107"/>
          <p:cNvSpPr>
            <a:spLocks noChangeShapeType="1"/>
          </p:cNvSpPr>
          <p:nvPr/>
        </p:nvSpPr>
        <p:spPr bwMode="auto">
          <a:xfrm rot="10800000" flipH="1">
            <a:off x="5672150" y="4946660"/>
            <a:ext cx="1516063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24" name="Line 108"/>
          <p:cNvSpPr>
            <a:spLocks noChangeShapeType="1"/>
          </p:cNvSpPr>
          <p:nvPr/>
        </p:nvSpPr>
        <p:spPr bwMode="auto">
          <a:xfrm rot="10800000" flipH="1" flipV="1">
            <a:off x="5670549" y="4778385"/>
            <a:ext cx="1517651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25" name="Line 109"/>
          <p:cNvSpPr>
            <a:spLocks noChangeShapeType="1"/>
          </p:cNvSpPr>
          <p:nvPr/>
        </p:nvSpPr>
        <p:spPr bwMode="auto">
          <a:xfrm>
            <a:off x="7188200" y="4624398"/>
            <a:ext cx="0" cy="3127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26" name="Line 110"/>
          <p:cNvSpPr>
            <a:spLocks noChangeShapeType="1"/>
          </p:cNvSpPr>
          <p:nvPr/>
        </p:nvSpPr>
        <p:spPr bwMode="auto">
          <a:xfrm rot="10800000" flipH="1">
            <a:off x="7137413" y="4786313"/>
            <a:ext cx="1492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27" name="Line 111"/>
          <p:cNvSpPr>
            <a:spLocks noChangeShapeType="1"/>
          </p:cNvSpPr>
          <p:nvPr/>
        </p:nvSpPr>
        <p:spPr bwMode="auto">
          <a:xfrm>
            <a:off x="5803900" y="4964123"/>
            <a:ext cx="0" cy="3127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28" name="Line 112"/>
          <p:cNvSpPr>
            <a:spLocks noChangeShapeType="1"/>
          </p:cNvSpPr>
          <p:nvPr/>
        </p:nvSpPr>
        <p:spPr bwMode="auto">
          <a:xfrm>
            <a:off x="6948488" y="2085985"/>
            <a:ext cx="0" cy="5381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29" name="Text Box 113"/>
          <p:cNvSpPr txBox="1">
            <a:spLocks noChangeArrowheads="1"/>
          </p:cNvSpPr>
          <p:nvPr/>
        </p:nvSpPr>
        <p:spPr bwMode="auto">
          <a:xfrm>
            <a:off x="3683000" y="2462213"/>
            <a:ext cx="1979613" cy="26720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6981" tIns="48491" rIns="96981" bIns="48491">
            <a:spAutoFit/>
          </a:bodyPr>
          <a:lstStyle/>
          <a:p>
            <a:pPr algn="l" defTabSz="969963">
              <a:spcBef>
                <a:spcPct val="50000"/>
              </a:spcBef>
              <a:buClrTx/>
            </a:pPr>
            <a:endParaRPr lang="en-US" sz="1100" b="0" i="1">
              <a:solidFill>
                <a:srgbClr val="FF0000"/>
              </a:solidFill>
              <a:latin typeface="Zurich BT" charset="0"/>
            </a:endParaRPr>
          </a:p>
        </p:txBody>
      </p:sp>
      <p:sp>
        <p:nvSpPr>
          <p:cNvPr id="1545331" name="Rectangle 115"/>
          <p:cNvSpPr>
            <a:spLocks noChangeArrowheads="1"/>
          </p:cNvSpPr>
          <p:nvPr/>
        </p:nvSpPr>
        <p:spPr bwMode="auto">
          <a:xfrm>
            <a:off x="6291277" y="2235201"/>
            <a:ext cx="195921" cy="40570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6981" tIns="48491" rIns="96981" bIns="48491">
            <a:spAutoFit/>
          </a:bodyPr>
          <a:lstStyle/>
          <a:p>
            <a:pPr algn="l" defTabSz="969963">
              <a:spcBef>
                <a:spcPct val="0"/>
              </a:spcBef>
              <a:buClrTx/>
            </a:pPr>
            <a:r>
              <a:rPr lang="en-US" sz="1000" b="0"/>
              <a:t/>
            </a:r>
            <a:br>
              <a:rPr lang="en-US" sz="1000" b="0"/>
            </a:br>
            <a:endParaRPr lang="en-US" sz="1000" b="0"/>
          </a:p>
        </p:txBody>
      </p:sp>
      <p:sp>
        <p:nvSpPr>
          <p:cNvPr id="1545332" name="Rectangle 116"/>
          <p:cNvSpPr>
            <a:spLocks noChangeArrowheads="1"/>
          </p:cNvSpPr>
          <p:nvPr/>
        </p:nvSpPr>
        <p:spPr bwMode="auto">
          <a:xfrm>
            <a:off x="6530976" y="3944942"/>
            <a:ext cx="550120" cy="2518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6981" tIns="48491" rIns="96981" bIns="48491">
            <a:spAutoFit/>
          </a:bodyPr>
          <a:lstStyle/>
          <a:p>
            <a:pPr algn="l" defTabSz="969963">
              <a:spcBef>
                <a:spcPct val="0"/>
              </a:spcBef>
              <a:buClrTx/>
            </a:pPr>
            <a:r>
              <a:rPr lang="en-US" sz="1000" b="0" i="1"/>
              <a:t>$7.4M</a:t>
            </a:r>
          </a:p>
        </p:txBody>
      </p:sp>
      <p:sp>
        <p:nvSpPr>
          <p:cNvPr id="1545229" name="Line 13"/>
          <p:cNvSpPr>
            <a:spLocks noChangeShapeType="1"/>
          </p:cNvSpPr>
          <p:nvPr/>
        </p:nvSpPr>
        <p:spPr bwMode="auto">
          <a:xfrm>
            <a:off x="1824039" y="1611313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35" name="Text Box 119"/>
          <p:cNvSpPr txBox="1">
            <a:spLocks noChangeArrowheads="1"/>
          </p:cNvSpPr>
          <p:nvPr/>
        </p:nvSpPr>
        <p:spPr bwMode="auto">
          <a:xfrm rot="19731371">
            <a:off x="919628" y="3040038"/>
            <a:ext cx="195921" cy="482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6981" tIns="48491" rIns="96981" bIns="48491">
            <a:spAutoFit/>
          </a:bodyPr>
          <a:lstStyle/>
          <a:p>
            <a:pPr algn="l" defTabSz="969963">
              <a:spcBef>
                <a:spcPct val="0"/>
              </a:spcBef>
              <a:buClrTx/>
            </a:pPr>
            <a:endParaRPr lang="en-US" sz="2500">
              <a:solidFill>
                <a:srgbClr val="4A4DB4"/>
              </a:solidFill>
            </a:endParaRPr>
          </a:p>
        </p:txBody>
      </p:sp>
      <p:sp>
        <p:nvSpPr>
          <p:cNvPr id="1545336" name="Rectangle 120"/>
          <p:cNvSpPr>
            <a:spLocks noChangeArrowheads="1"/>
          </p:cNvSpPr>
          <p:nvPr/>
        </p:nvSpPr>
        <p:spPr bwMode="auto">
          <a:xfrm>
            <a:off x="1817701" y="6022975"/>
            <a:ext cx="806601" cy="40570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6981" tIns="48491" rIns="96981" bIns="48491">
            <a:spAutoFit/>
          </a:bodyPr>
          <a:lstStyle/>
          <a:p>
            <a:pPr algn="l" defTabSz="969963">
              <a:spcBef>
                <a:spcPct val="50000"/>
              </a:spcBef>
              <a:buClrTx/>
            </a:pPr>
            <a:r>
              <a:rPr lang="en-US" sz="1000" i="1" dirty="0" err="1"/>
              <a:t>Indirects</a:t>
            </a:r>
            <a:r>
              <a:rPr lang="en-US" sz="1000" i="1" dirty="0"/>
              <a:t>: </a:t>
            </a:r>
            <a:br>
              <a:rPr lang="en-US" sz="1000" i="1" dirty="0"/>
            </a:br>
            <a:r>
              <a:rPr lang="en-US" sz="1000" i="1" dirty="0"/>
              <a:t> $43.5M</a:t>
            </a:r>
          </a:p>
        </p:txBody>
      </p:sp>
      <p:grpSp>
        <p:nvGrpSpPr>
          <p:cNvPr id="8" name="Group 127"/>
          <p:cNvGrpSpPr/>
          <p:nvPr/>
        </p:nvGrpSpPr>
        <p:grpSpPr>
          <a:xfrm>
            <a:off x="1892375" y="1684338"/>
            <a:ext cx="2095406" cy="4094162"/>
            <a:chOff x="2014424" y="1665288"/>
            <a:chExt cx="1859076" cy="4094162"/>
          </a:xfrm>
        </p:grpSpPr>
        <p:sp>
          <p:nvSpPr>
            <p:cNvPr id="1545334" name="Line 118"/>
            <p:cNvSpPr>
              <a:spLocks noChangeShapeType="1"/>
            </p:cNvSpPr>
            <p:nvPr/>
          </p:nvSpPr>
          <p:spPr bwMode="auto">
            <a:xfrm>
              <a:off x="2076776" y="4281488"/>
              <a:ext cx="1685298" cy="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7" name="Rectangle 11"/>
            <p:cNvSpPr>
              <a:spLocks noChangeArrowheads="1"/>
            </p:cNvSpPr>
            <p:nvPr/>
          </p:nvSpPr>
          <p:spPr bwMode="auto">
            <a:xfrm>
              <a:off x="2048817" y="1665288"/>
              <a:ext cx="1160340" cy="2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algn="l" defTabSz="969963">
                <a:spcBef>
                  <a:spcPct val="50000"/>
                </a:spcBef>
                <a:buClrTx/>
              </a:pPr>
              <a:r>
                <a:rPr lang="en-US" sz="800" b="0"/>
                <a:t>T&amp;A $17.8M</a:t>
              </a:r>
            </a:p>
          </p:txBody>
        </p:sp>
        <p:sp>
          <p:nvSpPr>
            <p:cNvPr id="1545233" name="Rectangle 17"/>
            <p:cNvSpPr>
              <a:spLocks noChangeArrowheads="1"/>
            </p:cNvSpPr>
            <p:nvPr/>
          </p:nvSpPr>
          <p:spPr bwMode="auto">
            <a:xfrm>
              <a:off x="2043387" y="2179638"/>
              <a:ext cx="1520569" cy="2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algn="l" defTabSz="969963">
                <a:spcBef>
                  <a:spcPct val="50000"/>
                </a:spcBef>
                <a:buClrTx/>
              </a:pPr>
              <a:r>
                <a:rPr lang="en-US" sz="800" b="0"/>
                <a:t>MD Comnts $4.5M</a:t>
              </a:r>
            </a:p>
          </p:txBody>
        </p:sp>
        <p:sp>
          <p:nvSpPr>
            <p:cNvPr id="1545265" name="Rectangle 49"/>
            <p:cNvSpPr>
              <a:spLocks noChangeArrowheads="1"/>
            </p:cNvSpPr>
            <p:nvPr/>
          </p:nvSpPr>
          <p:spPr bwMode="auto">
            <a:xfrm>
              <a:off x="2048817" y="1801813"/>
              <a:ext cx="1790290" cy="2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algn="l" defTabSz="969963">
                <a:spcBef>
                  <a:spcPct val="50000"/>
                </a:spcBef>
                <a:buClrTx/>
              </a:pPr>
              <a:r>
                <a:rPr lang="en-US" sz="800" b="0"/>
                <a:t>Prch. MD. Srvs $18.5M</a:t>
              </a:r>
            </a:p>
          </p:txBody>
        </p:sp>
        <p:sp>
          <p:nvSpPr>
            <p:cNvPr id="1545266" name="Rectangle 50"/>
            <p:cNvSpPr>
              <a:spLocks noChangeArrowheads="1"/>
            </p:cNvSpPr>
            <p:nvPr/>
          </p:nvSpPr>
          <p:spPr bwMode="auto">
            <a:xfrm>
              <a:off x="2054248" y="1924050"/>
              <a:ext cx="1321447" cy="2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algn="l" defTabSz="969963">
                <a:spcBef>
                  <a:spcPct val="50000"/>
                </a:spcBef>
                <a:buClrTx/>
              </a:pPr>
              <a:r>
                <a:rPr lang="en-US" sz="800" b="0"/>
                <a:t>MD Admin $4.9M</a:t>
              </a:r>
              <a:endParaRPr lang="en-US" sz="1000" b="0"/>
            </a:p>
          </p:txBody>
        </p:sp>
        <p:sp>
          <p:nvSpPr>
            <p:cNvPr id="1545267" name="Rectangle 51"/>
            <p:cNvSpPr>
              <a:spLocks noChangeArrowheads="1"/>
            </p:cNvSpPr>
            <p:nvPr/>
          </p:nvSpPr>
          <p:spPr bwMode="auto">
            <a:xfrm>
              <a:off x="2171911" y="2511425"/>
              <a:ext cx="1160340" cy="2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algn="l" defTabSz="969963">
                <a:spcBef>
                  <a:spcPct val="50000"/>
                </a:spcBef>
                <a:buClrTx/>
              </a:pPr>
              <a:r>
                <a:rPr lang="en-US" sz="800" b="0" i="1"/>
                <a:t>Rent $3.7M</a:t>
              </a:r>
            </a:p>
          </p:txBody>
        </p:sp>
        <p:sp>
          <p:nvSpPr>
            <p:cNvPr id="1545268" name="Rectangle 52"/>
            <p:cNvSpPr>
              <a:spLocks noChangeArrowheads="1"/>
            </p:cNvSpPr>
            <p:nvPr/>
          </p:nvSpPr>
          <p:spPr bwMode="auto">
            <a:xfrm>
              <a:off x="2170101" y="2649538"/>
              <a:ext cx="1245419" cy="2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algn="l" defTabSz="969963">
                <a:spcBef>
                  <a:spcPct val="50000"/>
                </a:spcBef>
                <a:buClrTx/>
              </a:pPr>
              <a:r>
                <a:rPr lang="en-US" sz="800" b="0" i="1"/>
                <a:t>Parking $1.6M </a:t>
              </a:r>
            </a:p>
          </p:txBody>
        </p:sp>
        <p:sp>
          <p:nvSpPr>
            <p:cNvPr id="1545269" name="Rectangle 53"/>
            <p:cNvSpPr>
              <a:spLocks noChangeArrowheads="1"/>
            </p:cNvSpPr>
            <p:nvPr/>
          </p:nvSpPr>
          <p:spPr bwMode="auto">
            <a:xfrm>
              <a:off x="2153809" y="2779713"/>
              <a:ext cx="1459023" cy="2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algn="l" defTabSz="969963">
                <a:spcBef>
                  <a:spcPct val="50000"/>
                </a:spcBef>
                <a:buClrTx/>
              </a:pPr>
              <a:r>
                <a:rPr lang="en-US" sz="800" b="0" i="1"/>
                <a:t>Lsed Emplys $2.3M</a:t>
              </a:r>
            </a:p>
          </p:txBody>
        </p:sp>
        <p:sp>
          <p:nvSpPr>
            <p:cNvPr id="1545270" name="Line 54"/>
            <p:cNvSpPr>
              <a:spLocks noChangeShapeType="1"/>
            </p:cNvSpPr>
            <p:nvPr/>
          </p:nvSpPr>
          <p:spPr bwMode="auto">
            <a:xfrm flipH="1">
              <a:off x="2157429" y="3762375"/>
              <a:ext cx="1564014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71" name="Rectangle 55"/>
            <p:cNvSpPr>
              <a:spLocks noChangeArrowheads="1"/>
            </p:cNvSpPr>
            <p:nvPr/>
          </p:nvSpPr>
          <p:spPr bwMode="auto">
            <a:xfrm>
              <a:off x="2161049" y="3594100"/>
              <a:ext cx="1453592" cy="2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algn="l" defTabSz="969963">
                <a:spcBef>
                  <a:spcPct val="50000"/>
                </a:spcBef>
                <a:buClrTx/>
              </a:pPr>
              <a:r>
                <a:rPr lang="en-US" sz="800" b="0" i="1"/>
                <a:t>Overhead $350K</a:t>
              </a:r>
            </a:p>
          </p:txBody>
        </p:sp>
        <p:sp>
          <p:nvSpPr>
            <p:cNvPr id="1545272" name="Rectangle 56"/>
            <p:cNvSpPr>
              <a:spLocks noChangeArrowheads="1"/>
            </p:cNvSpPr>
            <p:nvPr/>
          </p:nvSpPr>
          <p:spPr bwMode="auto">
            <a:xfrm>
              <a:off x="2057868" y="2994025"/>
              <a:ext cx="1553152" cy="2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algn="l" defTabSz="969963">
                <a:spcBef>
                  <a:spcPct val="50000"/>
                </a:spcBef>
                <a:buClrTx/>
              </a:pPr>
              <a:r>
                <a:rPr lang="en-US" sz="800" b="0"/>
                <a:t>Dept Shortfalls $860K</a:t>
              </a:r>
            </a:p>
          </p:txBody>
        </p:sp>
        <p:sp>
          <p:nvSpPr>
            <p:cNvPr id="1545273" name="Rectangle 57"/>
            <p:cNvSpPr>
              <a:spLocks noChangeArrowheads="1"/>
            </p:cNvSpPr>
            <p:nvPr/>
          </p:nvSpPr>
          <p:spPr bwMode="auto">
            <a:xfrm>
              <a:off x="2043387" y="2039938"/>
              <a:ext cx="1486175" cy="2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algn="l" defTabSz="969963">
                <a:spcBef>
                  <a:spcPct val="50000"/>
                </a:spcBef>
                <a:buClrTx/>
              </a:pPr>
              <a:r>
                <a:rPr lang="en-US" sz="800" b="0"/>
                <a:t>Admn Srvs $1.2M</a:t>
              </a:r>
              <a:endParaRPr lang="en-US" sz="1000" b="0"/>
            </a:p>
          </p:txBody>
        </p:sp>
        <p:sp>
          <p:nvSpPr>
            <p:cNvPr id="1545274" name="Line 58"/>
            <p:cNvSpPr>
              <a:spLocks noChangeShapeType="1"/>
            </p:cNvSpPr>
            <p:nvPr/>
          </p:nvSpPr>
          <p:spPr bwMode="auto">
            <a:xfrm flipV="1">
              <a:off x="2155619" y="1838325"/>
              <a:ext cx="1368512" cy="4763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75" name="Line 59"/>
            <p:cNvSpPr>
              <a:spLocks noChangeShapeType="1"/>
            </p:cNvSpPr>
            <p:nvPr/>
          </p:nvSpPr>
          <p:spPr bwMode="auto">
            <a:xfrm flipV="1">
              <a:off x="2155619" y="1973263"/>
              <a:ext cx="1370322" cy="1587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76" name="Line 60"/>
            <p:cNvSpPr>
              <a:spLocks noChangeShapeType="1"/>
            </p:cNvSpPr>
            <p:nvPr/>
          </p:nvSpPr>
          <p:spPr bwMode="auto">
            <a:xfrm flipV="1">
              <a:off x="2155619" y="2095500"/>
              <a:ext cx="1370322" cy="1588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77" name="Line 61"/>
            <p:cNvSpPr>
              <a:spLocks noChangeShapeType="1"/>
            </p:cNvSpPr>
            <p:nvPr/>
          </p:nvSpPr>
          <p:spPr bwMode="auto">
            <a:xfrm flipV="1">
              <a:off x="2151999" y="2201863"/>
              <a:ext cx="1370322" cy="7937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78" name="Line 62"/>
            <p:cNvSpPr>
              <a:spLocks noChangeShapeType="1"/>
            </p:cNvSpPr>
            <p:nvPr/>
          </p:nvSpPr>
          <p:spPr bwMode="auto">
            <a:xfrm flipV="1">
              <a:off x="2155619" y="2351088"/>
              <a:ext cx="1370322" cy="1587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79" name="Line 63"/>
            <p:cNvSpPr>
              <a:spLocks noChangeShapeType="1"/>
            </p:cNvSpPr>
            <p:nvPr/>
          </p:nvSpPr>
          <p:spPr bwMode="auto">
            <a:xfrm flipV="1">
              <a:off x="2155619" y="2501900"/>
              <a:ext cx="1370322" cy="1588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80" name="Rectangle 64"/>
            <p:cNvSpPr>
              <a:spLocks noChangeArrowheads="1"/>
            </p:cNvSpPr>
            <p:nvPr/>
          </p:nvSpPr>
          <p:spPr bwMode="auto">
            <a:xfrm>
              <a:off x="2132661" y="2327275"/>
              <a:ext cx="1160341" cy="2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defTabSz="969963">
                <a:spcBef>
                  <a:spcPct val="50000"/>
                </a:spcBef>
                <a:buClrTx/>
              </a:pPr>
              <a:r>
                <a:rPr lang="en-US" sz="800" b="0" dirty="0"/>
                <a:t>PCPs $15.6M</a:t>
              </a:r>
            </a:p>
          </p:txBody>
        </p:sp>
        <p:sp>
          <p:nvSpPr>
            <p:cNvPr id="1545281" name="Line 65"/>
            <p:cNvSpPr>
              <a:spLocks noChangeShapeType="1"/>
            </p:cNvSpPr>
            <p:nvPr/>
          </p:nvSpPr>
          <p:spPr bwMode="auto">
            <a:xfrm>
              <a:off x="3578438" y="2219325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82" name="Line 66"/>
            <p:cNvSpPr>
              <a:spLocks noChangeShapeType="1"/>
            </p:cNvSpPr>
            <p:nvPr/>
          </p:nvSpPr>
          <p:spPr bwMode="auto">
            <a:xfrm>
              <a:off x="3578438" y="2219325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83" name="Line 67"/>
            <p:cNvSpPr>
              <a:spLocks noChangeShapeType="1"/>
            </p:cNvSpPr>
            <p:nvPr/>
          </p:nvSpPr>
          <p:spPr bwMode="auto">
            <a:xfrm>
              <a:off x="3578438" y="2219325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84" name="Line 68"/>
            <p:cNvSpPr>
              <a:spLocks noChangeShapeType="1"/>
            </p:cNvSpPr>
            <p:nvPr/>
          </p:nvSpPr>
          <p:spPr bwMode="auto">
            <a:xfrm rot="10807995" flipH="1" flipV="1">
              <a:off x="3594729" y="2668588"/>
              <a:ext cx="150247" cy="1587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85" name="Line 69"/>
            <p:cNvSpPr>
              <a:spLocks noChangeShapeType="1"/>
            </p:cNvSpPr>
            <p:nvPr/>
          </p:nvSpPr>
          <p:spPr bwMode="auto">
            <a:xfrm>
              <a:off x="3601970" y="2203450"/>
              <a:ext cx="0" cy="474663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86" name="Line 70"/>
            <p:cNvSpPr>
              <a:spLocks noChangeShapeType="1"/>
            </p:cNvSpPr>
            <p:nvPr/>
          </p:nvSpPr>
          <p:spPr bwMode="auto">
            <a:xfrm>
              <a:off x="3513270" y="2208213"/>
              <a:ext cx="95940" cy="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87" name="Rectangle 71"/>
            <p:cNvSpPr>
              <a:spLocks noChangeArrowheads="1"/>
            </p:cNvSpPr>
            <p:nvPr/>
          </p:nvSpPr>
          <p:spPr bwMode="auto">
            <a:xfrm>
              <a:off x="2137517" y="4727575"/>
              <a:ext cx="1735983" cy="25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algn="l" defTabSz="969963">
                <a:spcBef>
                  <a:spcPct val="50000"/>
                </a:spcBef>
                <a:buClrTx/>
              </a:pPr>
              <a:endParaRPr lang="en-US" sz="1000" b="0"/>
            </a:p>
          </p:txBody>
        </p:sp>
        <p:sp>
          <p:nvSpPr>
            <p:cNvPr id="1545289" name="Rectangle 73"/>
            <p:cNvSpPr>
              <a:spLocks noChangeArrowheads="1"/>
            </p:cNvSpPr>
            <p:nvPr/>
          </p:nvSpPr>
          <p:spPr bwMode="auto">
            <a:xfrm>
              <a:off x="2014424" y="4943475"/>
              <a:ext cx="1735983" cy="25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algn="l" defTabSz="969963">
                <a:spcBef>
                  <a:spcPct val="50000"/>
                </a:spcBef>
                <a:buClrTx/>
              </a:pPr>
              <a:r>
                <a:rPr lang="en-US" sz="1000" b="0"/>
                <a:t>  Research $18.5M</a:t>
              </a:r>
            </a:p>
          </p:txBody>
        </p:sp>
        <p:sp>
          <p:nvSpPr>
            <p:cNvPr id="1545291" name="Rectangle 75"/>
            <p:cNvSpPr>
              <a:spLocks noChangeArrowheads="1"/>
            </p:cNvSpPr>
            <p:nvPr/>
          </p:nvSpPr>
          <p:spPr bwMode="auto">
            <a:xfrm>
              <a:off x="2032526" y="5197475"/>
              <a:ext cx="1701589" cy="25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algn="l" defTabSz="969963">
                <a:spcBef>
                  <a:spcPct val="50000"/>
                </a:spcBef>
                <a:buClrTx/>
              </a:pPr>
              <a:r>
                <a:rPr lang="en-US" sz="1000" b="0"/>
                <a:t>  Spcl. Purpose $1.3M</a:t>
              </a:r>
            </a:p>
          </p:txBody>
        </p:sp>
        <p:sp>
          <p:nvSpPr>
            <p:cNvPr id="1545292" name="Rectangle 76"/>
            <p:cNvSpPr>
              <a:spLocks noChangeArrowheads="1"/>
            </p:cNvSpPr>
            <p:nvPr/>
          </p:nvSpPr>
          <p:spPr bwMode="auto">
            <a:xfrm>
              <a:off x="2066919" y="3117850"/>
              <a:ext cx="1553152" cy="2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algn="l" defTabSz="969963">
                <a:spcBef>
                  <a:spcPct val="50000"/>
                </a:spcBef>
                <a:buClrTx/>
              </a:pPr>
              <a:r>
                <a:rPr lang="en-US" sz="800" b="0"/>
                <a:t>MD Support $115K</a:t>
              </a:r>
            </a:p>
          </p:txBody>
        </p:sp>
        <p:sp>
          <p:nvSpPr>
            <p:cNvPr id="1545293" name="Rectangle 77"/>
            <p:cNvSpPr>
              <a:spLocks noChangeArrowheads="1"/>
            </p:cNvSpPr>
            <p:nvPr/>
          </p:nvSpPr>
          <p:spPr bwMode="auto">
            <a:xfrm>
              <a:off x="2057868" y="3248025"/>
              <a:ext cx="1553152" cy="2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algn="l" defTabSz="969963">
                <a:spcBef>
                  <a:spcPct val="50000"/>
                </a:spcBef>
                <a:buClrTx/>
              </a:pPr>
              <a:r>
                <a:rPr lang="en-US" sz="800" b="0"/>
                <a:t>ARC $575K</a:t>
              </a:r>
            </a:p>
          </p:txBody>
        </p:sp>
        <p:sp>
          <p:nvSpPr>
            <p:cNvPr id="1545294" name="Line 78"/>
            <p:cNvSpPr>
              <a:spLocks noChangeShapeType="1"/>
            </p:cNvSpPr>
            <p:nvPr/>
          </p:nvSpPr>
          <p:spPr bwMode="auto">
            <a:xfrm flipV="1">
              <a:off x="2166481" y="3162300"/>
              <a:ext cx="1410146" cy="1588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95" name="Line 79"/>
            <p:cNvSpPr>
              <a:spLocks noChangeShapeType="1"/>
            </p:cNvSpPr>
            <p:nvPr/>
          </p:nvSpPr>
          <p:spPr bwMode="auto">
            <a:xfrm flipV="1">
              <a:off x="2166481" y="3290888"/>
              <a:ext cx="1410146" cy="1587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96" name="Line 80"/>
            <p:cNvSpPr>
              <a:spLocks noChangeShapeType="1"/>
            </p:cNvSpPr>
            <p:nvPr/>
          </p:nvSpPr>
          <p:spPr bwMode="auto">
            <a:xfrm>
              <a:off x="3578438" y="3154363"/>
              <a:ext cx="0" cy="38100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97" name="Line 81"/>
            <p:cNvSpPr>
              <a:spLocks noChangeShapeType="1"/>
            </p:cNvSpPr>
            <p:nvPr/>
          </p:nvSpPr>
          <p:spPr bwMode="auto">
            <a:xfrm flipV="1">
              <a:off x="2166481" y="3416300"/>
              <a:ext cx="1410146" cy="1588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98" name="Line 82"/>
            <p:cNvSpPr>
              <a:spLocks noChangeShapeType="1"/>
            </p:cNvSpPr>
            <p:nvPr/>
          </p:nvSpPr>
          <p:spPr bwMode="auto">
            <a:xfrm rot="10807995" flipH="1" flipV="1">
              <a:off x="3578438" y="3298825"/>
              <a:ext cx="141196" cy="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300" name="Line 84"/>
            <p:cNvSpPr>
              <a:spLocks noChangeShapeType="1"/>
            </p:cNvSpPr>
            <p:nvPr/>
          </p:nvSpPr>
          <p:spPr bwMode="auto">
            <a:xfrm>
              <a:off x="3511460" y="1835150"/>
              <a:ext cx="0" cy="674688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301" name="Line 85"/>
            <p:cNvSpPr>
              <a:spLocks noChangeShapeType="1"/>
            </p:cNvSpPr>
            <p:nvPr/>
          </p:nvSpPr>
          <p:spPr bwMode="auto">
            <a:xfrm flipH="1">
              <a:off x="2150188" y="2681288"/>
              <a:ext cx="1375753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302" name="Line 86"/>
            <p:cNvSpPr>
              <a:spLocks noChangeShapeType="1"/>
            </p:cNvSpPr>
            <p:nvPr/>
          </p:nvSpPr>
          <p:spPr bwMode="auto">
            <a:xfrm flipH="1">
              <a:off x="2155619" y="2809875"/>
              <a:ext cx="1370322" cy="47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303" name="Line 87"/>
            <p:cNvSpPr>
              <a:spLocks noChangeShapeType="1"/>
            </p:cNvSpPr>
            <p:nvPr/>
          </p:nvSpPr>
          <p:spPr bwMode="auto">
            <a:xfrm flipH="1">
              <a:off x="2161049" y="2949575"/>
              <a:ext cx="1364892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304" name="Line 88"/>
            <p:cNvSpPr>
              <a:spLocks noChangeShapeType="1"/>
            </p:cNvSpPr>
            <p:nvPr/>
          </p:nvSpPr>
          <p:spPr bwMode="auto">
            <a:xfrm>
              <a:off x="3525941" y="2809875"/>
              <a:ext cx="21541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305" name="Line 89"/>
            <p:cNvSpPr>
              <a:spLocks noChangeShapeType="1"/>
            </p:cNvSpPr>
            <p:nvPr/>
          </p:nvSpPr>
          <p:spPr bwMode="auto">
            <a:xfrm>
              <a:off x="3511460" y="2668588"/>
              <a:ext cx="0" cy="2889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306" name="Line 90"/>
            <p:cNvSpPr>
              <a:spLocks noChangeShapeType="1"/>
            </p:cNvSpPr>
            <p:nvPr/>
          </p:nvSpPr>
          <p:spPr bwMode="auto">
            <a:xfrm>
              <a:off x="2124845" y="5178425"/>
              <a:ext cx="1401096" cy="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307" name="Line 91"/>
            <p:cNvSpPr>
              <a:spLocks noChangeShapeType="1"/>
            </p:cNvSpPr>
            <p:nvPr/>
          </p:nvSpPr>
          <p:spPr bwMode="auto">
            <a:xfrm rot="10807995" flipH="1" flipV="1">
              <a:off x="3520511" y="4916488"/>
              <a:ext cx="199122" cy="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308" name="Line 92"/>
            <p:cNvSpPr>
              <a:spLocks noChangeShapeType="1"/>
            </p:cNvSpPr>
            <p:nvPr/>
          </p:nvSpPr>
          <p:spPr bwMode="auto">
            <a:xfrm>
              <a:off x="3529562" y="4924425"/>
              <a:ext cx="0" cy="509588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311" name="Line 95"/>
            <p:cNvSpPr>
              <a:spLocks noChangeShapeType="1"/>
            </p:cNvSpPr>
            <p:nvPr/>
          </p:nvSpPr>
          <p:spPr bwMode="auto">
            <a:xfrm>
              <a:off x="2141138" y="5429250"/>
              <a:ext cx="1399285" cy="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315" name="Rectangle 99"/>
            <p:cNvSpPr>
              <a:spLocks noChangeArrowheads="1"/>
            </p:cNvSpPr>
            <p:nvPr/>
          </p:nvSpPr>
          <p:spPr bwMode="auto">
            <a:xfrm>
              <a:off x="2057868" y="3370263"/>
              <a:ext cx="1553152" cy="2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655" tIns="48828" rIns="97655" bIns="48828">
              <a:spAutoFit/>
            </a:bodyPr>
            <a:lstStyle/>
            <a:p>
              <a:pPr algn="l" defTabSz="969963">
                <a:spcBef>
                  <a:spcPct val="50000"/>
                </a:spcBef>
                <a:buClrTx/>
              </a:pPr>
              <a:r>
                <a:rPr lang="en-US" sz="800" b="0"/>
                <a:t>Affiliate Svcs $400K</a:t>
              </a:r>
            </a:p>
          </p:txBody>
        </p:sp>
        <p:sp>
          <p:nvSpPr>
            <p:cNvPr id="1545316" name="Line 100"/>
            <p:cNvSpPr>
              <a:spLocks noChangeShapeType="1"/>
            </p:cNvSpPr>
            <p:nvPr/>
          </p:nvSpPr>
          <p:spPr bwMode="auto">
            <a:xfrm flipV="1">
              <a:off x="2182772" y="3538538"/>
              <a:ext cx="1410148" cy="1587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333" name="Rectangle 117"/>
            <p:cNvSpPr>
              <a:spLocks noChangeArrowheads="1"/>
            </p:cNvSpPr>
            <p:nvPr/>
          </p:nvSpPr>
          <p:spPr bwMode="auto">
            <a:xfrm>
              <a:off x="2066919" y="4044950"/>
              <a:ext cx="1361311" cy="25181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6981" tIns="48491" rIns="96981" bIns="48491">
              <a:spAutoFit/>
            </a:bodyPr>
            <a:lstStyle/>
            <a:p>
              <a:pPr algn="l" defTabSz="969963">
                <a:spcBef>
                  <a:spcPct val="50000"/>
                </a:spcBef>
                <a:buClrTx/>
              </a:pPr>
              <a:r>
                <a:rPr lang="en-US" sz="1000" b="0"/>
                <a:t>Net Revenues $112.1M</a:t>
              </a:r>
            </a:p>
          </p:txBody>
        </p:sp>
        <p:sp>
          <p:nvSpPr>
            <p:cNvPr id="1545337" name="Line 121"/>
            <p:cNvSpPr>
              <a:spLocks noChangeShapeType="1"/>
            </p:cNvSpPr>
            <p:nvPr/>
          </p:nvSpPr>
          <p:spPr bwMode="auto">
            <a:xfrm>
              <a:off x="2284777" y="5759450"/>
              <a:ext cx="539030" cy="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5338" name="Line 122"/>
          <p:cNvSpPr>
            <a:spLocks noChangeShapeType="1"/>
          </p:cNvSpPr>
          <p:nvPr/>
        </p:nvSpPr>
        <p:spPr bwMode="auto">
          <a:xfrm flipV="1">
            <a:off x="2212975" y="5757863"/>
            <a:ext cx="0" cy="211137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39" name="Line 123"/>
          <p:cNvSpPr>
            <a:spLocks noChangeShapeType="1"/>
          </p:cNvSpPr>
          <p:nvPr/>
        </p:nvSpPr>
        <p:spPr bwMode="auto">
          <a:xfrm flipV="1">
            <a:off x="4691063" y="4997451"/>
            <a:ext cx="0" cy="46990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45" name="Rectangle 129"/>
          <p:cNvSpPr>
            <a:spLocks noChangeArrowheads="1"/>
          </p:cNvSpPr>
          <p:nvPr/>
        </p:nvSpPr>
        <p:spPr bwMode="auto">
          <a:xfrm>
            <a:off x="0" y="-9413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400" i="1" dirty="0" smtClean="0">
                <a:solidFill>
                  <a:schemeClr val="bg1"/>
                </a:solidFill>
              </a:rPr>
              <a:t>Academic Health Enterprise Funds </a:t>
            </a:r>
            <a:r>
              <a:rPr lang="en-US" sz="2400" i="1" dirty="0">
                <a:solidFill>
                  <a:schemeClr val="bg1"/>
                </a:solidFill>
              </a:rPr>
              <a:t>Flow By Key Sources</a:t>
            </a:r>
            <a:r>
              <a:rPr lang="en-US" sz="2400" i="1" baseline="30000" dirty="0">
                <a:solidFill>
                  <a:schemeClr val="bg1"/>
                </a:solidFill>
              </a:rPr>
              <a:t>1 </a:t>
            </a:r>
            <a:r>
              <a:rPr lang="en-US" sz="2400" i="1" baseline="30000" dirty="0" smtClean="0">
                <a:solidFill>
                  <a:schemeClr val="bg1"/>
                </a:solidFill>
              </a:rPr>
              <a:t> </a:t>
            </a:r>
            <a:br>
              <a:rPr lang="en-US" sz="2400" i="1" baseline="30000" dirty="0" smtClean="0">
                <a:solidFill>
                  <a:schemeClr val="bg1"/>
                </a:solidFill>
              </a:rPr>
            </a:br>
            <a:r>
              <a:rPr lang="en-US" sz="2400" b="0" i="1" dirty="0" smtClean="0">
                <a:solidFill>
                  <a:schemeClr val="bg1"/>
                </a:solidFill>
              </a:rPr>
              <a:t>(</a:t>
            </a:r>
            <a:r>
              <a:rPr lang="en-US" sz="2400" b="0" i="1" dirty="0" err="1" smtClean="0">
                <a:solidFill>
                  <a:schemeClr val="bg1"/>
                </a:solidFill>
              </a:rPr>
              <a:t>FYxx</a:t>
            </a:r>
            <a:r>
              <a:rPr lang="en-US" sz="2400" b="0" i="1" dirty="0" smtClean="0">
                <a:solidFill>
                  <a:schemeClr val="bg1"/>
                </a:solidFill>
              </a:rPr>
              <a:t> Budget</a:t>
            </a:r>
            <a:r>
              <a:rPr lang="en-US" sz="2400" b="0" i="1" baseline="30000" dirty="0" smtClean="0">
                <a:solidFill>
                  <a:schemeClr val="bg1"/>
                </a:solidFill>
              </a:rPr>
              <a:t>2</a:t>
            </a:r>
            <a:r>
              <a:rPr lang="en-US" sz="2400" b="0" i="1" dirty="0" smtClean="0">
                <a:solidFill>
                  <a:schemeClr val="bg1"/>
                </a:solidFill>
              </a:rPr>
              <a:t>)</a:t>
            </a:r>
            <a:endParaRPr lang="en-US" sz="2400" b="0" i="1" baseline="30000" dirty="0">
              <a:solidFill>
                <a:schemeClr val="bg1"/>
              </a:solidFill>
            </a:endParaRPr>
          </a:p>
        </p:txBody>
      </p:sp>
      <p:sp>
        <p:nvSpPr>
          <p:cNvPr id="1545346" name="Line 130"/>
          <p:cNvSpPr>
            <a:spLocks noChangeShapeType="1"/>
          </p:cNvSpPr>
          <p:nvPr/>
        </p:nvSpPr>
        <p:spPr bwMode="auto">
          <a:xfrm>
            <a:off x="209549" y="666750"/>
            <a:ext cx="8934451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48" name="Rectangle 132"/>
          <p:cNvSpPr>
            <a:spLocks noChangeArrowheads="1"/>
          </p:cNvSpPr>
          <p:nvPr/>
        </p:nvSpPr>
        <p:spPr bwMode="auto">
          <a:xfrm>
            <a:off x="217488" y="6558171"/>
            <a:ext cx="6892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123825" indent="-123825" algn="l" defTabSz="969963">
              <a:spcBef>
                <a:spcPct val="0"/>
              </a:spcBef>
              <a:buClrTx/>
            </a:pPr>
            <a:r>
              <a:rPr lang="en-US" sz="1000" b="0" baseline="30000" dirty="0"/>
              <a:t>1</a:t>
            </a:r>
            <a:r>
              <a:rPr lang="en-US" sz="1000" b="0" dirty="0"/>
              <a:t>	Bad debt is not deducted.</a:t>
            </a:r>
          </a:p>
          <a:p>
            <a:pPr marL="123825" indent="-123825" algn="l" defTabSz="969963">
              <a:spcBef>
                <a:spcPct val="0"/>
              </a:spcBef>
              <a:buClrTx/>
            </a:pPr>
            <a:r>
              <a:rPr lang="en-US" sz="1000" b="0" baseline="30000" dirty="0"/>
              <a:t>2</a:t>
            </a:r>
            <a:r>
              <a:rPr lang="en-US" sz="1000" b="0" dirty="0"/>
              <a:t>	To protect client confidentiality, all numbers have been adjusted to disguise actual performance.</a:t>
            </a:r>
          </a:p>
        </p:txBody>
      </p:sp>
      <p:sp>
        <p:nvSpPr>
          <p:cNvPr id="129" name="Rectangle 98"/>
          <p:cNvSpPr>
            <a:spLocks noChangeArrowheads="1"/>
          </p:cNvSpPr>
          <p:nvPr/>
        </p:nvSpPr>
        <p:spPr bwMode="auto">
          <a:xfrm>
            <a:off x="4284437" y="1477069"/>
            <a:ext cx="1748332" cy="359539"/>
          </a:xfrm>
          <a:prstGeom prst="rect">
            <a:avLst/>
          </a:prstGeom>
          <a:solidFill>
            <a:srgbClr val="FF006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/>
            <a:r>
              <a:rPr lang="en-US" sz="1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533" y="1179185"/>
            <a:ext cx="8803856" cy="5605004"/>
            <a:chOff x="78" y="190"/>
            <a:chExt cx="5522" cy="377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51" y="190"/>
              <a:ext cx="3819" cy="2766"/>
              <a:chOff x="651" y="190"/>
              <a:chExt cx="3819" cy="2766"/>
            </a:xfrm>
          </p:grpSpPr>
          <p:sp>
            <p:nvSpPr>
              <p:cNvPr id="27729" name="AutoShape 4"/>
              <p:cNvSpPr>
                <a:spLocks noChangeArrowheads="1"/>
              </p:cNvSpPr>
              <p:nvPr/>
            </p:nvSpPr>
            <p:spPr bwMode="auto">
              <a:xfrm rot="16200000">
                <a:off x="3873" y="532"/>
                <a:ext cx="903" cy="219"/>
              </a:xfrm>
              <a:prstGeom prst="downArrow">
                <a:avLst>
                  <a:gd name="adj1" fmla="val 43824"/>
                  <a:gd name="adj2" fmla="val 28174"/>
                </a:avLst>
              </a:prstGeom>
              <a:solidFill>
                <a:srgbClr val="FF99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0" hangingPunct="0"/>
                <a:endParaRPr lang="en-US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651" y="1275"/>
                <a:ext cx="3389" cy="1681"/>
                <a:chOff x="651" y="1275"/>
                <a:chExt cx="3389" cy="1681"/>
              </a:xfrm>
            </p:grpSpPr>
            <p:sp>
              <p:nvSpPr>
                <p:cNvPr id="27732" name="Rectangle 6"/>
                <p:cNvSpPr>
                  <a:spLocks noChangeArrowheads="1"/>
                </p:cNvSpPr>
                <p:nvPr/>
              </p:nvSpPr>
              <p:spPr bwMode="auto">
                <a:xfrm>
                  <a:off x="651" y="1612"/>
                  <a:ext cx="0" cy="207"/>
                </a:xfrm>
                <a:prstGeom prst="rect">
                  <a:avLst/>
                </a:prstGeom>
                <a:solidFill>
                  <a:schemeClr val="hlink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27736" name="Rectangle 10"/>
                <p:cNvSpPr>
                  <a:spLocks noChangeArrowheads="1"/>
                </p:cNvSpPr>
                <p:nvPr/>
              </p:nvSpPr>
              <p:spPr bwMode="auto">
                <a:xfrm flipH="1" flipV="1">
                  <a:off x="3392" y="1275"/>
                  <a:ext cx="400" cy="207"/>
                </a:xfrm>
                <a:prstGeom prst="rect">
                  <a:avLst/>
                </a:prstGeom>
                <a:solidFill>
                  <a:schemeClr val="hlink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27737" name="AutoShape 11"/>
                <p:cNvSpPr>
                  <a:spLocks noChangeArrowheads="1"/>
                </p:cNvSpPr>
                <p:nvPr/>
              </p:nvSpPr>
              <p:spPr bwMode="auto">
                <a:xfrm>
                  <a:off x="3137" y="2721"/>
                  <a:ext cx="903" cy="235"/>
                </a:xfrm>
                <a:prstGeom prst="downArrow">
                  <a:avLst>
                    <a:gd name="adj1" fmla="val 43824"/>
                    <a:gd name="adj2" fmla="val 28174"/>
                  </a:avLst>
                </a:prstGeom>
                <a:solidFill>
                  <a:schemeClr val="hlink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 eaLnBrk="0" hangingPunct="0"/>
                  <a:endParaRPr lang="en-US"/>
                </a:p>
              </p:txBody>
            </p:sp>
          </p:grpSp>
          <p:sp>
            <p:nvSpPr>
              <p:cNvPr id="27731" name="AutoShape 12"/>
              <p:cNvSpPr>
                <a:spLocks noChangeArrowheads="1"/>
              </p:cNvSpPr>
              <p:nvPr/>
            </p:nvSpPr>
            <p:spPr bwMode="auto">
              <a:xfrm rot="16200000">
                <a:off x="3909" y="2134"/>
                <a:ext cx="903" cy="219"/>
              </a:xfrm>
              <a:prstGeom prst="downArrow">
                <a:avLst>
                  <a:gd name="adj1" fmla="val 43824"/>
                  <a:gd name="adj2" fmla="val 28174"/>
                </a:avLst>
              </a:prstGeom>
              <a:solidFill>
                <a:srgbClr val="FF99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/>
                <a:endParaRPr lang="en-US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78" y="238"/>
              <a:ext cx="1121" cy="1008"/>
              <a:chOff x="78" y="238"/>
              <a:chExt cx="1121" cy="1008"/>
            </a:xfrm>
          </p:grpSpPr>
          <p:sp>
            <p:nvSpPr>
              <p:cNvPr id="27724" name="Rectangle 14"/>
              <p:cNvSpPr>
                <a:spLocks noChangeArrowheads="1"/>
              </p:cNvSpPr>
              <p:nvPr/>
            </p:nvSpPr>
            <p:spPr bwMode="auto">
              <a:xfrm>
                <a:off x="78" y="238"/>
                <a:ext cx="1121" cy="653"/>
              </a:xfrm>
              <a:prstGeom prst="rect">
                <a:avLst/>
              </a:prstGeom>
              <a:solidFill>
                <a:srgbClr val="BBBBFF"/>
              </a:solidFill>
              <a:ln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45717" tIns="45717" rIns="45717" bIns="45717" anchor="ctr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1600">
                    <a:solidFill>
                      <a:srgbClr val="000000"/>
                    </a:solidFill>
                  </a:rPr>
                  <a:t>Articulate Strategic Priorities &amp; Required Margin</a:t>
                </a:r>
              </a:p>
            </p:txBody>
          </p:sp>
          <p:cxnSp>
            <p:nvCxnSpPr>
              <p:cNvPr id="27726" name="AutoShape 18"/>
              <p:cNvCxnSpPr>
                <a:cxnSpLocks noChangeShapeType="1"/>
                <a:stCxn id="27724" idx="2"/>
                <a:endCxn id="27719" idx="0"/>
              </p:cNvCxnSpPr>
              <p:nvPr/>
            </p:nvCxnSpPr>
            <p:spPr bwMode="auto">
              <a:xfrm>
                <a:off x="639" y="899"/>
                <a:ext cx="0" cy="34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78" y="1254"/>
              <a:ext cx="1121" cy="1057"/>
              <a:chOff x="78" y="1254"/>
              <a:chExt cx="1121" cy="1057"/>
            </a:xfrm>
          </p:grpSpPr>
          <p:sp>
            <p:nvSpPr>
              <p:cNvPr id="27719" name="Rectangle 20"/>
              <p:cNvSpPr>
                <a:spLocks noChangeArrowheads="1"/>
              </p:cNvSpPr>
              <p:nvPr/>
            </p:nvSpPr>
            <p:spPr bwMode="auto">
              <a:xfrm>
                <a:off x="78" y="1254"/>
                <a:ext cx="1121" cy="653"/>
              </a:xfrm>
              <a:prstGeom prst="rect">
                <a:avLst/>
              </a:prstGeom>
              <a:solidFill>
                <a:srgbClr val="BBBBFF"/>
              </a:solidFill>
              <a:ln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45717" tIns="45717" rIns="45717" bIns="45717" anchor="ctr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1600">
                    <a:solidFill>
                      <a:srgbClr val="000000"/>
                    </a:solidFill>
                  </a:rPr>
                  <a:t>Agree on  High Level Department Margins</a:t>
                </a:r>
              </a:p>
            </p:txBody>
          </p:sp>
          <p:cxnSp>
            <p:nvCxnSpPr>
              <p:cNvPr id="27721" name="AutoShape 24"/>
              <p:cNvCxnSpPr>
                <a:cxnSpLocks noChangeShapeType="1"/>
                <a:stCxn id="27719" idx="2"/>
                <a:endCxn id="27714" idx="0"/>
              </p:cNvCxnSpPr>
              <p:nvPr/>
            </p:nvCxnSpPr>
            <p:spPr bwMode="auto">
              <a:xfrm>
                <a:off x="639" y="1915"/>
                <a:ext cx="0" cy="396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78" y="2311"/>
              <a:ext cx="1469" cy="1404"/>
              <a:chOff x="78" y="2311"/>
              <a:chExt cx="1469" cy="1404"/>
            </a:xfrm>
          </p:grpSpPr>
          <p:sp>
            <p:nvSpPr>
              <p:cNvPr id="27714" name="Rectangle 26"/>
              <p:cNvSpPr>
                <a:spLocks noChangeArrowheads="1"/>
              </p:cNvSpPr>
              <p:nvPr/>
            </p:nvSpPr>
            <p:spPr bwMode="auto">
              <a:xfrm>
                <a:off x="78" y="2311"/>
                <a:ext cx="1121" cy="1404"/>
              </a:xfrm>
              <a:prstGeom prst="rect">
                <a:avLst/>
              </a:prstGeom>
              <a:solidFill>
                <a:srgbClr val="525CB8"/>
              </a:solidFill>
              <a:ln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45717" tIns="45717" rIns="45717" bIns="45717" anchor="ctr"/>
              <a:lstStyle/>
              <a:p>
                <a:pPr marL="225425" indent="-225425" algn="ctr" eaLnBrk="0" hangingPunct="0">
                  <a:lnSpc>
                    <a:spcPct val="90000"/>
                  </a:lnSpc>
                </a:pPr>
                <a:r>
                  <a:rPr lang="en-US" sz="1400" u="sng" dirty="0" smtClean="0">
                    <a:solidFill>
                      <a:schemeClr val="bg1"/>
                    </a:solidFill>
                  </a:rPr>
                  <a:t>Provost &amp; </a:t>
                </a:r>
                <a:br>
                  <a:rPr lang="en-US" sz="1400" u="sng" dirty="0" smtClean="0">
                    <a:solidFill>
                      <a:schemeClr val="bg1"/>
                    </a:solidFill>
                  </a:rPr>
                </a:br>
                <a:r>
                  <a:rPr lang="en-US" sz="1400" u="sng" dirty="0" smtClean="0">
                    <a:solidFill>
                      <a:schemeClr val="bg1"/>
                    </a:solidFill>
                  </a:rPr>
                  <a:t>MCGHI CEO:</a:t>
                </a:r>
                <a:r>
                  <a:rPr lang="en-US" sz="1400" u="sng" dirty="0">
                    <a:solidFill>
                      <a:schemeClr val="bg1"/>
                    </a:solidFill>
                  </a:rPr>
                  <a:t/>
                </a:r>
                <a:br>
                  <a:rPr lang="en-US" sz="1400" u="sng" dirty="0">
                    <a:solidFill>
                      <a:schemeClr val="bg1"/>
                    </a:solidFill>
                  </a:rPr>
                </a:br>
                <a:endParaRPr lang="en-US" sz="1400" u="sng" dirty="0">
                  <a:solidFill>
                    <a:schemeClr val="bg1"/>
                  </a:solidFill>
                </a:endParaRPr>
              </a:p>
              <a:p>
                <a:pPr marL="225425" indent="-225425" eaLnBrk="0" hangingPunct="0">
                  <a:lnSpc>
                    <a:spcPct val="90000"/>
                  </a:lnSpc>
                  <a:buFontTx/>
                  <a:buAutoNum type="arabicPeriod"/>
                </a:pPr>
                <a:r>
                  <a:rPr lang="en-US" sz="1200" dirty="0">
                    <a:solidFill>
                      <a:schemeClr val="bg1"/>
                    </a:solidFill>
                  </a:rPr>
                  <a:t>Review Chairs, VPs, Vice Deans, performance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endParaRPr lang="en-US" sz="1200" dirty="0">
                  <a:solidFill>
                    <a:schemeClr val="bg1"/>
                  </a:solidFill>
                </a:endParaRPr>
              </a:p>
              <a:p>
                <a:pPr marL="225425" indent="-225425" eaLnBrk="0" hangingPunct="0">
                  <a:lnSpc>
                    <a:spcPct val="90000"/>
                  </a:lnSpc>
                  <a:buFontTx/>
                  <a:buAutoNum type="arabicPeriod"/>
                </a:pPr>
                <a:r>
                  <a:rPr lang="en-US" sz="1200" dirty="0">
                    <a:solidFill>
                      <a:schemeClr val="bg1"/>
                    </a:solidFill>
                  </a:rPr>
                  <a:t>Articulate new expectations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endParaRPr lang="en-US" sz="1200" dirty="0">
                  <a:solidFill>
                    <a:schemeClr val="bg1"/>
                  </a:solidFill>
                </a:endParaRPr>
              </a:p>
              <a:p>
                <a:pPr marL="225425" indent="-225425" eaLnBrk="0" hangingPunct="0">
                  <a:lnSpc>
                    <a:spcPct val="90000"/>
                  </a:lnSpc>
                  <a:buFontTx/>
                  <a:buAutoNum type="arabicPeriod"/>
                </a:pPr>
                <a:r>
                  <a:rPr lang="en-US" sz="1200" dirty="0">
                    <a:solidFill>
                      <a:schemeClr val="bg1"/>
                    </a:solidFill>
                  </a:rPr>
                  <a:t>Link to Comp &amp; Incentive plans</a:t>
                </a:r>
              </a:p>
            </p:txBody>
          </p:sp>
          <p:cxnSp>
            <p:nvCxnSpPr>
              <p:cNvPr id="27716" name="AutoShape 30"/>
              <p:cNvCxnSpPr>
                <a:cxnSpLocks noChangeShapeType="1"/>
                <a:stCxn id="27714" idx="3"/>
                <a:endCxn id="27709" idx="1"/>
              </p:cNvCxnSpPr>
              <p:nvPr/>
            </p:nvCxnSpPr>
            <p:spPr bwMode="auto">
              <a:xfrm>
                <a:off x="1207" y="3013"/>
                <a:ext cx="340" cy="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1555" y="1894"/>
              <a:ext cx="1121" cy="2066"/>
              <a:chOff x="1555" y="1894"/>
              <a:chExt cx="1121" cy="2066"/>
            </a:xfrm>
          </p:grpSpPr>
          <p:sp>
            <p:nvSpPr>
              <p:cNvPr id="27709" name="Rectangle 32"/>
              <p:cNvSpPr>
                <a:spLocks noChangeArrowheads="1"/>
              </p:cNvSpPr>
              <p:nvPr/>
            </p:nvSpPr>
            <p:spPr bwMode="auto">
              <a:xfrm>
                <a:off x="1555" y="2071"/>
                <a:ext cx="1121" cy="1889"/>
              </a:xfrm>
              <a:prstGeom prst="rect">
                <a:avLst/>
              </a:prstGeom>
              <a:solidFill>
                <a:srgbClr val="525CB8"/>
              </a:solidFill>
              <a:ln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45717" tIns="45717" rIns="45717" bIns="45717" anchor="ctr"/>
              <a:lstStyle/>
              <a:p>
                <a:pPr marL="225425" indent="-225425" algn="ctr" eaLnBrk="0" hangingPunct="0">
                  <a:lnSpc>
                    <a:spcPct val="90000"/>
                  </a:lnSpc>
                </a:pPr>
                <a:r>
                  <a:rPr lang="en-US" sz="1400" u="sng">
                    <a:solidFill>
                      <a:schemeClr val="bg1"/>
                    </a:solidFill>
                  </a:rPr>
                  <a:t>Chairs:</a:t>
                </a:r>
              </a:p>
              <a:p>
                <a:pPr marL="225425" indent="-225425" algn="ctr" eaLnBrk="0" hangingPunct="0">
                  <a:lnSpc>
                    <a:spcPct val="90000"/>
                  </a:lnSpc>
                </a:pPr>
                <a:endParaRPr lang="en-US" sz="1400" u="sng">
                  <a:solidFill>
                    <a:schemeClr val="bg1"/>
                  </a:solidFill>
                </a:endParaRPr>
              </a:p>
              <a:p>
                <a:pPr marL="225425" indent="-225425" eaLnBrk="0" hangingPunct="0">
                  <a:lnSpc>
                    <a:spcPct val="90000"/>
                  </a:lnSpc>
                  <a:buFontTx/>
                  <a:buAutoNum type="arabicPeriod"/>
                </a:pPr>
                <a:r>
                  <a:rPr lang="en-US" sz="1200">
                    <a:solidFill>
                      <a:schemeClr val="bg1"/>
                    </a:solidFill>
                  </a:rPr>
                  <a:t>Review Vice Chair &amp; faculty performance</a:t>
                </a:r>
                <a:br>
                  <a:rPr lang="en-US" sz="1200">
                    <a:solidFill>
                      <a:schemeClr val="bg1"/>
                    </a:solidFill>
                  </a:rPr>
                </a:br>
                <a:endParaRPr lang="en-US" sz="1200">
                  <a:solidFill>
                    <a:schemeClr val="bg1"/>
                  </a:solidFill>
                </a:endParaRPr>
              </a:p>
              <a:p>
                <a:pPr marL="225425" indent="-225425" eaLnBrk="0" hangingPunct="0">
                  <a:lnSpc>
                    <a:spcPct val="90000"/>
                  </a:lnSpc>
                  <a:buFontTx/>
                  <a:buAutoNum type="arabicPeriod"/>
                </a:pPr>
                <a:r>
                  <a:rPr lang="en-US" sz="1200">
                    <a:solidFill>
                      <a:schemeClr val="bg1"/>
                    </a:solidFill>
                  </a:rPr>
                  <a:t>Articulate new expectations</a:t>
                </a:r>
                <a:br>
                  <a:rPr lang="en-US" sz="1200">
                    <a:solidFill>
                      <a:schemeClr val="bg1"/>
                    </a:solidFill>
                  </a:rPr>
                </a:br>
                <a:endParaRPr lang="en-US" sz="1200">
                  <a:solidFill>
                    <a:schemeClr val="bg1"/>
                  </a:solidFill>
                </a:endParaRPr>
              </a:p>
              <a:p>
                <a:pPr marL="225425" indent="-225425" eaLnBrk="0" hangingPunct="0">
                  <a:lnSpc>
                    <a:spcPct val="90000"/>
                  </a:lnSpc>
                  <a:buFontTx/>
                  <a:buAutoNum type="arabicPeriod"/>
                </a:pPr>
                <a:r>
                  <a:rPr lang="en-US" sz="1200">
                    <a:solidFill>
                      <a:schemeClr val="bg1"/>
                    </a:solidFill>
                  </a:rPr>
                  <a:t>Link to Departmental Comp &amp; Incentive plans</a:t>
                </a:r>
                <a:br>
                  <a:rPr lang="en-US" sz="1200">
                    <a:solidFill>
                      <a:schemeClr val="bg1"/>
                    </a:solidFill>
                  </a:rPr>
                </a:br>
                <a:endParaRPr lang="en-US" sz="1200">
                  <a:solidFill>
                    <a:schemeClr val="bg1"/>
                  </a:solidFill>
                </a:endParaRPr>
              </a:p>
              <a:p>
                <a:pPr marL="225425" indent="-225425" eaLnBrk="0" hangingPunct="0">
                  <a:lnSpc>
                    <a:spcPct val="90000"/>
                  </a:lnSpc>
                  <a:buFontTx/>
                  <a:buAutoNum type="arabicPeriod"/>
                </a:pPr>
                <a:r>
                  <a:rPr lang="en-US" sz="1200">
                    <a:solidFill>
                      <a:schemeClr val="bg1"/>
                    </a:solidFill>
                  </a:rPr>
                  <a:t>Develop new budgets &amp; business plans</a:t>
                </a:r>
              </a:p>
            </p:txBody>
          </p:sp>
          <p:cxnSp>
            <p:nvCxnSpPr>
              <p:cNvPr id="27711" name="AutoShape 36"/>
              <p:cNvCxnSpPr>
                <a:cxnSpLocks noChangeShapeType="1"/>
                <a:stCxn id="27709" idx="0"/>
                <a:endCxn id="27704" idx="2"/>
              </p:cNvCxnSpPr>
              <p:nvPr/>
            </p:nvCxnSpPr>
            <p:spPr bwMode="auto">
              <a:xfrm flipV="1">
                <a:off x="2116" y="1894"/>
                <a:ext cx="0" cy="16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1555" y="967"/>
              <a:ext cx="1121" cy="919"/>
              <a:chOff x="1555" y="967"/>
              <a:chExt cx="1121" cy="919"/>
            </a:xfrm>
          </p:grpSpPr>
          <p:sp>
            <p:nvSpPr>
              <p:cNvPr id="27704" name="Rectangle 38"/>
              <p:cNvSpPr>
                <a:spLocks noChangeArrowheads="1"/>
              </p:cNvSpPr>
              <p:nvPr/>
            </p:nvSpPr>
            <p:spPr bwMode="auto">
              <a:xfrm>
                <a:off x="1555" y="1158"/>
                <a:ext cx="1121" cy="728"/>
              </a:xfrm>
              <a:prstGeom prst="rect">
                <a:avLst/>
              </a:prstGeom>
              <a:solidFill>
                <a:srgbClr val="525CB8"/>
              </a:solidFill>
              <a:ln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45717" tIns="45717" rIns="45717" bIns="45717" anchor="ctr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Chairs, 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PPG,  MCGHI CEO</a:t>
                </a:r>
                <a:r>
                  <a:rPr lang="en-US" sz="1400" dirty="0">
                    <a:solidFill>
                      <a:schemeClr val="bg1"/>
                    </a:solidFill>
                  </a:rPr>
                  <a:t>, 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Provost,  </a:t>
                </a:r>
                <a:r>
                  <a:rPr lang="en-US" sz="1400" dirty="0">
                    <a:solidFill>
                      <a:schemeClr val="bg1"/>
                    </a:solidFill>
                  </a:rPr>
                  <a:t>Present Budgets to Finance Team</a:t>
                </a:r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cxnSp>
            <p:nvCxnSpPr>
              <p:cNvPr id="27706" name="AutoShape 42"/>
              <p:cNvCxnSpPr>
                <a:cxnSpLocks noChangeShapeType="1"/>
                <a:stCxn id="27704" idx="0"/>
                <a:endCxn id="27699" idx="2"/>
              </p:cNvCxnSpPr>
              <p:nvPr/>
            </p:nvCxnSpPr>
            <p:spPr bwMode="auto">
              <a:xfrm rot="5400000" flipH="1" flipV="1">
                <a:off x="2020" y="1062"/>
                <a:ext cx="192" cy="1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5" name="Group 43"/>
            <p:cNvGrpSpPr>
              <a:grpSpLocks/>
            </p:cNvGrpSpPr>
            <p:nvPr/>
          </p:nvGrpSpPr>
          <p:grpSpPr bwMode="auto">
            <a:xfrm>
              <a:off x="1555" y="230"/>
              <a:ext cx="1411" cy="736"/>
              <a:chOff x="1555" y="230"/>
              <a:chExt cx="1411" cy="736"/>
            </a:xfrm>
          </p:grpSpPr>
          <p:sp>
            <p:nvSpPr>
              <p:cNvPr id="27699" name="Rectangle 44"/>
              <p:cNvSpPr>
                <a:spLocks noChangeArrowheads="1"/>
              </p:cNvSpPr>
              <p:nvPr/>
            </p:nvSpPr>
            <p:spPr bwMode="auto">
              <a:xfrm>
                <a:off x="1555" y="230"/>
                <a:ext cx="1121" cy="736"/>
              </a:xfrm>
              <a:prstGeom prst="rect">
                <a:avLst/>
              </a:prstGeom>
              <a:solidFill>
                <a:srgbClr val="525CB8"/>
              </a:solidFill>
              <a:ln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45717" tIns="45717" rIns="45717" bIns="45717" anchor="ctr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1600" dirty="0">
                    <a:solidFill>
                      <a:schemeClr val="bg1"/>
                    </a:solidFill>
                  </a:rPr>
                  <a:t>With Finance Team Input, Reformulate Budgets as needed</a:t>
                </a:r>
              </a:p>
            </p:txBody>
          </p:sp>
          <p:cxnSp>
            <p:nvCxnSpPr>
              <p:cNvPr id="27701" name="AutoShape 48"/>
              <p:cNvCxnSpPr>
                <a:cxnSpLocks noChangeShapeType="1"/>
                <a:stCxn id="27699" idx="3"/>
                <a:endCxn id="27686" idx="1"/>
              </p:cNvCxnSpPr>
              <p:nvPr/>
            </p:nvCxnSpPr>
            <p:spPr bwMode="auto">
              <a:xfrm>
                <a:off x="2676" y="598"/>
                <a:ext cx="290" cy="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3018" y="1164"/>
              <a:ext cx="1121" cy="727"/>
              <a:chOff x="3018" y="1164"/>
              <a:chExt cx="1121" cy="727"/>
            </a:xfrm>
          </p:grpSpPr>
          <p:sp>
            <p:nvSpPr>
              <p:cNvPr id="27694" name="Rectangle 50"/>
              <p:cNvSpPr>
                <a:spLocks noChangeArrowheads="1"/>
              </p:cNvSpPr>
              <p:nvPr/>
            </p:nvSpPr>
            <p:spPr bwMode="auto">
              <a:xfrm>
                <a:off x="3018" y="1164"/>
                <a:ext cx="1121" cy="528"/>
              </a:xfrm>
              <a:prstGeom prst="rect">
                <a:avLst/>
              </a:prstGeom>
              <a:solidFill>
                <a:srgbClr val="525CB8"/>
              </a:solidFill>
              <a:ln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45717" tIns="45717" rIns="45717" bIns="45717" anchor="ctr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1600">
                    <a:solidFill>
                      <a:schemeClr val="bg1"/>
                    </a:solidFill>
                  </a:rPr>
                  <a:t>Manage &amp; Oversee Budgets</a:t>
                </a:r>
              </a:p>
            </p:txBody>
          </p:sp>
          <p:cxnSp>
            <p:nvCxnSpPr>
              <p:cNvPr id="27696" name="AutoShape 54"/>
              <p:cNvCxnSpPr>
                <a:cxnSpLocks noChangeShapeType="1"/>
                <a:stCxn id="27694" idx="2"/>
                <a:endCxn id="27673" idx="0"/>
              </p:cNvCxnSpPr>
              <p:nvPr/>
            </p:nvCxnSpPr>
            <p:spPr bwMode="auto">
              <a:xfrm rot="16200000" flipH="1">
                <a:off x="3486" y="1793"/>
                <a:ext cx="191" cy="5"/>
              </a:xfrm>
              <a:prstGeom prst="bentConnector3">
                <a:avLst>
                  <a:gd name="adj1" fmla="val 49736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9" name="Group 55"/>
            <p:cNvGrpSpPr>
              <a:grpSpLocks/>
            </p:cNvGrpSpPr>
            <p:nvPr/>
          </p:nvGrpSpPr>
          <p:grpSpPr bwMode="auto">
            <a:xfrm>
              <a:off x="2966" y="251"/>
              <a:ext cx="1497" cy="905"/>
              <a:chOff x="2966" y="251"/>
              <a:chExt cx="1497" cy="905"/>
            </a:xfrm>
          </p:grpSpPr>
          <p:sp>
            <p:nvSpPr>
              <p:cNvPr id="27686" name="AutoShape 56"/>
              <p:cNvSpPr>
                <a:spLocks noChangeArrowheads="1"/>
              </p:cNvSpPr>
              <p:nvPr/>
            </p:nvSpPr>
            <p:spPr bwMode="auto">
              <a:xfrm>
                <a:off x="2966" y="251"/>
                <a:ext cx="1240" cy="701"/>
              </a:xfrm>
              <a:prstGeom prst="diamond">
                <a:avLst/>
              </a:prstGeom>
              <a:solidFill>
                <a:srgbClr val="525CB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1200" i="1">
                    <a:solidFill>
                      <a:schemeClr val="bg1"/>
                    </a:solidFill>
                  </a:rPr>
                  <a:t>Total Margin = Required Margin?</a:t>
                </a:r>
              </a:p>
            </p:txBody>
          </p:sp>
          <p:cxnSp>
            <p:nvCxnSpPr>
              <p:cNvPr id="27687" name="AutoShape 57"/>
              <p:cNvCxnSpPr>
                <a:cxnSpLocks noChangeShapeType="1"/>
                <a:stCxn id="27686" idx="3"/>
                <a:endCxn id="27681" idx="1"/>
              </p:cNvCxnSpPr>
              <p:nvPr/>
            </p:nvCxnSpPr>
            <p:spPr bwMode="auto">
              <a:xfrm flipV="1">
                <a:off x="4214" y="599"/>
                <a:ext cx="249" cy="3"/>
              </a:xfrm>
              <a:prstGeom prst="bentConnector3">
                <a:avLst>
                  <a:gd name="adj1" fmla="val 49801"/>
                </a:avLst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7689" name="AutoShape 61"/>
              <p:cNvCxnSpPr>
                <a:cxnSpLocks noChangeShapeType="1"/>
                <a:stCxn id="27686" idx="2"/>
                <a:endCxn id="27694" idx="0"/>
              </p:cNvCxnSpPr>
              <p:nvPr/>
            </p:nvCxnSpPr>
            <p:spPr bwMode="auto">
              <a:xfrm rot="5400000">
                <a:off x="3485" y="1054"/>
                <a:ext cx="196" cy="7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3238974" name="Text Box 62"/>
              <p:cNvSpPr txBox="1">
                <a:spLocks noChangeArrowheads="1"/>
              </p:cNvSpPr>
              <p:nvPr/>
            </p:nvSpPr>
            <p:spPr bwMode="auto">
              <a:xfrm rot="16200000">
                <a:off x="3334" y="957"/>
                <a:ext cx="27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b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en-US" sz="12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YES</a:t>
                </a:r>
              </a:p>
            </p:txBody>
          </p:sp>
          <p:sp>
            <p:nvSpPr>
              <p:cNvPr id="3238975" name="Text Box 63"/>
              <p:cNvSpPr txBox="1">
                <a:spLocks noChangeArrowheads="1"/>
              </p:cNvSpPr>
              <p:nvPr/>
            </p:nvSpPr>
            <p:spPr bwMode="auto">
              <a:xfrm>
                <a:off x="4087" y="687"/>
                <a:ext cx="276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b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NO</a:t>
                </a:r>
              </a:p>
            </p:txBody>
          </p:sp>
        </p:grpSp>
        <p:grpSp>
          <p:nvGrpSpPr>
            <p:cNvPr id="21" name="Group 64"/>
            <p:cNvGrpSpPr>
              <a:grpSpLocks/>
            </p:cNvGrpSpPr>
            <p:nvPr/>
          </p:nvGrpSpPr>
          <p:grpSpPr bwMode="auto">
            <a:xfrm>
              <a:off x="2115" y="230"/>
              <a:ext cx="3477" cy="695"/>
              <a:chOff x="2115" y="230"/>
              <a:chExt cx="3477" cy="695"/>
            </a:xfrm>
          </p:grpSpPr>
          <p:sp>
            <p:nvSpPr>
              <p:cNvPr id="27681" name="Rectangle 65"/>
              <p:cNvSpPr>
                <a:spLocks noChangeArrowheads="1"/>
              </p:cNvSpPr>
              <p:nvPr/>
            </p:nvSpPr>
            <p:spPr bwMode="auto">
              <a:xfrm>
                <a:off x="4471" y="272"/>
                <a:ext cx="1121" cy="653"/>
              </a:xfrm>
              <a:prstGeom prst="rect">
                <a:avLst/>
              </a:prstGeom>
              <a:solidFill>
                <a:srgbClr val="FFE15F"/>
              </a:solidFill>
              <a:ln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45717" tIns="45717" rIns="45717" bIns="45717" anchor="ctr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1600">
                    <a:solidFill>
                      <a:srgbClr val="000000"/>
                    </a:solidFill>
                  </a:rPr>
                  <a:t>Finance Team Sets New Targets</a:t>
                </a:r>
              </a:p>
            </p:txBody>
          </p:sp>
          <p:cxnSp>
            <p:nvCxnSpPr>
              <p:cNvPr id="27683" name="AutoShape 69"/>
              <p:cNvCxnSpPr>
                <a:cxnSpLocks noChangeShapeType="1"/>
                <a:stCxn id="27681" idx="0"/>
                <a:endCxn id="27699" idx="0"/>
              </p:cNvCxnSpPr>
              <p:nvPr/>
            </p:nvCxnSpPr>
            <p:spPr bwMode="auto">
              <a:xfrm rot="16200000" flipV="1">
                <a:off x="3552" y="-1207"/>
                <a:ext cx="42" cy="2916"/>
              </a:xfrm>
              <a:prstGeom prst="bentConnector3">
                <a:avLst>
                  <a:gd name="adj1" fmla="val 463787"/>
                </a:avLst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23" name="Group 70"/>
            <p:cNvGrpSpPr>
              <a:grpSpLocks/>
            </p:cNvGrpSpPr>
            <p:nvPr/>
          </p:nvGrpSpPr>
          <p:grpSpPr bwMode="auto">
            <a:xfrm>
              <a:off x="2964" y="1899"/>
              <a:ext cx="1542" cy="1121"/>
              <a:chOff x="2964" y="1899"/>
              <a:chExt cx="1542" cy="1121"/>
            </a:xfrm>
          </p:grpSpPr>
          <p:sp>
            <p:nvSpPr>
              <p:cNvPr id="27673" name="AutoShape 71"/>
              <p:cNvSpPr>
                <a:spLocks noChangeArrowheads="1"/>
              </p:cNvSpPr>
              <p:nvPr/>
            </p:nvSpPr>
            <p:spPr bwMode="auto">
              <a:xfrm>
                <a:off x="2964" y="1899"/>
                <a:ext cx="1240" cy="701"/>
              </a:xfrm>
              <a:prstGeom prst="diamond">
                <a:avLst/>
              </a:prstGeom>
              <a:solidFill>
                <a:srgbClr val="525CB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sz="1200" i="1">
                    <a:solidFill>
                      <a:schemeClr val="bg1"/>
                    </a:solidFill>
                  </a:rPr>
                  <a:t>Monthly Variance?</a:t>
                </a:r>
              </a:p>
            </p:txBody>
          </p:sp>
          <p:cxnSp>
            <p:nvCxnSpPr>
              <p:cNvPr id="27674" name="AutoShape 72"/>
              <p:cNvCxnSpPr>
                <a:cxnSpLocks noChangeShapeType="1"/>
                <a:stCxn id="27673" idx="2"/>
                <a:endCxn id="27664" idx="0"/>
              </p:cNvCxnSpPr>
              <p:nvPr/>
            </p:nvCxnSpPr>
            <p:spPr bwMode="auto">
              <a:xfrm rot="5400000">
                <a:off x="3391" y="2799"/>
                <a:ext cx="383" cy="2"/>
              </a:xfrm>
              <a:prstGeom prst="bentConnector3">
                <a:avLst>
                  <a:gd name="adj1" fmla="val 4987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7675" name="AutoShape 73"/>
              <p:cNvCxnSpPr>
                <a:cxnSpLocks noChangeShapeType="1"/>
                <a:stCxn id="27673" idx="3"/>
                <a:endCxn id="27668" idx="1"/>
              </p:cNvCxnSpPr>
              <p:nvPr/>
            </p:nvCxnSpPr>
            <p:spPr bwMode="auto">
              <a:xfrm>
                <a:off x="4212" y="2250"/>
                <a:ext cx="259" cy="0"/>
              </a:xfrm>
              <a:prstGeom prst="straightConnector1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238989" name="Text Box 77"/>
              <p:cNvSpPr txBox="1">
                <a:spLocks noChangeArrowheads="1"/>
              </p:cNvSpPr>
              <p:nvPr/>
            </p:nvSpPr>
            <p:spPr bwMode="auto">
              <a:xfrm>
                <a:off x="3980" y="2384"/>
                <a:ext cx="526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b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en-US" sz="1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Negative</a:t>
                </a:r>
              </a:p>
            </p:txBody>
          </p:sp>
          <p:sp>
            <p:nvSpPr>
              <p:cNvPr id="3238990" name="Text Box 78"/>
              <p:cNvSpPr txBox="1">
                <a:spLocks noChangeArrowheads="1"/>
              </p:cNvSpPr>
              <p:nvPr/>
            </p:nvSpPr>
            <p:spPr bwMode="auto">
              <a:xfrm rot="16200000">
                <a:off x="3161" y="2708"/>
                <a:ext cx="526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b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en-US" sz="12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Positive</a:t>
                </a:r>
              </a:p>
            </p:txBody>
          </p:sp>
        </p:grpSp>
        <p:grpSp>
          <p:nvGrpSpPr>
            <p:cNvPr id="25" name="Group 79"/>
            <p:cNvGrpSpPr>
              <a:grpSpLocks/>
            </p:cNvGrpSpPr>
            <p:nvPr/>
          </p:nvGrpSpPr>
          <p:grpSpPr bwMode="auto">
            <a:xfrm>
              <a:off x="4147" y="1428"/>
              <a:ext cx="1453" cy="1148"/>
              <a:chOff x="4147" y="1428"/>
              <a:chExt cx="1453" cy="1148"/>
            </a:xfrm>
          </p:grpSpPr>
          <p:sp>
            <p:nvSpPr>
              <p:cNvPr id="27668" name="Rectangle 80"/>
              <p:cNvSpPr>
                <a:spLocks noChangeArrowheads="1"/>
              </p:cNvSpPr>
              <p:nvPr/>
            </p:nvSpPr>
            <p:spPr bwMode="auto">
              <a:xfrm>
                <a:off x="4479" y="1923"/>
                <a:ext cx="1121" cy="653"/>
              </a:xfrm>
              <a:prstGeom prst="rect">
                <a:avLst/>
              </a:prstGeom>
              <a:solidFill>
                <a:srgbClr val="FFE15F"/>
              </a:solidFill>
              <a:ln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45717" tIns="45717" rIns="45717" bIns="45717" anchor="ctr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1200">
                    <a:solidFill>
                      <a:srgbClr val="000000"/>
                    </a:solidFill>
                  </a:rPr>
                  <a:t>Support Colleague via “Peer Accountability Mechanisms”</a:t>
                </a:r>
              </a:p>
            </p:txBody>
          </p:sp>
          <p:cxnSp>
            <p:nvCxnSpPr>
              <p:cNvPr id="27669" name="AutoShape 81"/>
              <p:cNvCxnSpPr>
                <a:cxnSpLocks noChangeShapeType="1"/>
                <a:stCxn id="27668" idx="0"/>
                <a:endCxn id="27694" idx="3"/>
              </p:cNvCxnSpPr>
              <p:nvPr/>
            </p:nvCxnSpPr>
            <p:spPr bwMode="auto">
              <a:xfrm rot="5400000" flipH="1">
                <a:off x="4350" y="1225"/>
                <a:ext cx="487" cy="893"/>
              </a:xfrm>
              <a:prstGeom prst="bentConnector2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27664" name="Rectangle 86"/>
            <p:cNvSpPr>
              <a:spLocks noChangeArrowheads="1"/>
            </p:cNvSpPr>
            <p:nvPr/>
          </p:nvSpPr>
          <p:spPr bwMode="auto">
            <a:xfrm>
              <a:off x="3009" y="2999"/>
              <a:ext cx="1146" cy="653"/>
            </a:xfrm>
            <a:prstGeom prst="rect">
              <a:avLst/>
            </a:prstGeom>
            <a:solidFill>
              <a:srgbClr val="525CB8"/>
            </a:solidFill>
            <a:ln w="254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lIns="45717" tIns="45717" rIns="45717" bIns="45717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200">
                  <a:solidFill>
                    <a:schemeClr val="bg1"/>
                  </a:solidFill>
                </a:rPr>
                <a:t>Acknowledge, Appreciate, Celebrate, Reward</a:t>
              </a:r>
            </a:p>
          </p:txBody>
        </p:sp>
      </p:grpSp>
      <p:sp>
        <p:nvSpPr>
          <p:cNvPr id="27650" name="Rectangle 90"/>
          <p:cNvSpPr>
            <a:spLocks noChangeArrowheads="1"/>
          </p:cNvSpPr>
          <p:nvPr/>
        </p:nvSpPr>
        <p:spPr bwMode="auto">
          <a:xfrm>
            <a:off x="302684" y="28968"/>
            <a:ext cx="8574616" cy="6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 i="1" dirty="0" smtClean="0">
                <a:solidFill>
                  <a:srgbClr val="FFFFFF"/>
                </a:solidFill>
              </a:rPr>
              <a:t>Managing </a:t>
            </a:r>
            <a:r>
              <a:rPr lang="en-US" sz="2400" i="1" dirty="0">
                <a:solidFill>
                  <a:srgbClr val="FFFFFF"/>
                </a:solidFill>
              </a:rPr>
              <a:t>from an “All Funds, All Missions” </a:t>
            </a:r>
            <a:br>
              <a:rPr lang="en-US" sz="2400" i="1" dirty="0">
                <a:solidFill>
                  <a:srgbClr val="FFFFFF"/>
                </a:solidFill>
              </a:rPr>
            </a:br>
            <a:r>
              <a:rPr lang="en-US" sz="2400" i="1" dirty="0">
                <a:solidFill>
                  <a:srgbClr val="FFFFFF"/>
                </a:solidFill>
              </a:rPr>
              <a:t>Integrated Budget Perspective</a:t>
            </a:r>
          </a:p>
        </p:txBody>
      </p:sp>
      <p:sp>
        <p:nvSpPr>
          <p:cNvPr id="94" name="Rectangle 98"/>
          <p:cNvSpPr>
            <a:spLocks noChangeArrowheads="1"/>
          </p:cNvSpPr>
          <p:nvPr/>
        </p:nvSpPr>
        <p:spPr bwMode="auto">
          <a:xfrm>
            <a:off x="6976568" y="5600711"/>
            <a:ext cx="1748332" cy="359539"/>
          </a:xfrm>
          <a:prstGeom prst="rect">
            <a:avLst/>
          </a:prstGeom>
          <a:solidFill>
            <a:srgbClr val="FF006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/>
            <a:r>
              <a:rPr lang="en-US" sz="1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952499" y="800100"/>
          <a:ext cx="9467851" cy="681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90"/>
          <p:cNvSpPr>
            <a:spLocks noChangeArrowheads="1"/>
          </p:cNvSpPr>
          <p:nvPr/>
        </p:nvSpPr>
        <p:spPr bwMode="auto">
          <a:xfrm>
            <a:off x="302684" y="185935"/>
            <a:ext cx="857461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 i="1" dirty="0" smtClean="0">
                <a:solidFill>
                  <a:srgbClr val="FFFFFF"/>
                </a:solidFill>
              </a:rPr>
              <a:t>Aligning Strategic Priorities and Goals </a:t>
            </a:r>
            <a:endParaRPr lang="en-US" sz="2400" i="1" dirty="0">
              <a:solidFill>
                <a:srgbClr val="FFFFFF"/>
              </a:solidFill>
            </a:endParaRPr>
          </a:p>
        </p:txBody>
      </p:sp>
      <p:sp>
        <p:nvSpPr>
          <p:cNvPr id="7" name="Rectangle 98"/>
          <p:cNvSpPr>
            <a:spLocks noChangeArrowheads="1"/>
          </p:cNvSpPr>
          <p:nvPr/>
        </p:nvSpPr>
        <p:spPr bwMode="auto">
          <a:xfrm>
            <a:off x="7138611" y="920026"/>
            <a:ext cx="1748332" cy="359539"/>
          </a:xfrm>
          <a:prstGeom prst="rect">
            <a:avLst/>
          </a:prstGeom>
          <a:solidFill>
            <a:srgbClr val="FF006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6981" tIns="48491" rIns="96981" bIns="48491">
            <a:spAutoFit/>
          </a:bodyPr>
          <a:lstStyle/>
          <a:p>
            <a:pPr defTabSz="969963"/>
            <a:r>
              <a:rPr lang="en-US" sz="1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ILLUSTRATIVE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41005" y="1962150"/>
            <a:ext cx="2712595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 smtClean="0"/>
              <a:t>New Metrics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 Productivity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 Pass Rates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 Margins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 Quality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 Population</a:t>
            </a:r>
            <a:br>
              <a:rPr lang="en-US" dirty="0" smtClean="0"/>
            </a:br>
            <a:r>
              <a:rPr lang="en-US" dirty="0" smtClean="0"/>
              <a:t>   Engagement &amp;</a:t>
            </a:r>
            <a:br>
              <a:rPr lang="en-US" dirty="0" smtClean="0"/>
            </a:br>
            <a:r>
              <a:rPr lang="en-US" dirty="0" smtClean="0"/>
              <a:t>   Effectiveness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CE awards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etc.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7029" y="2419350"/>
            <a:ext cx="7997371" cy="552450"/>
          </a:xfrm>
          <a:prstGeom prst="rect">
            <a:avLst/>
          </a:prstGeom>
          <a:solidFill>
            <a:srgbClr val="FFFF00">
              <a:alpha val="44706"/>
            </a:srgbClr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1319" y="1066123"/>
            <a:ext cx="7716383" cy="8526053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Context Setting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Funds Flow, “All Funds, All Missions” Integrated Budgeting, &amp; Accountability Mechanisms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Managing in a Complex Matrix Environment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Embedding Talent Management &amp; Leadership Development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Effectively Managing the Transition Process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Breakthrough Sustainable Results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The Board’s Role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Questions, Clarifications, Discussion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2684" y="185935"/>
            <a:ext cx="857461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 i="1" dirty="0" smtClean="0">
                <a:solidFill>
                  <a:srgbClr val="FFFFFF"/>
                </a:solidFill>
              </a:rPr>
              <a:t>Today’s Agenda</a:t>
            </a:r>
            <a:endParaRPr lang="en-US" sz="24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1220114" y="753841"/>
            <a:ext cx="7586133" cy="6104167"/>
            <a:chOff x="957948" y="1233713"/>
            <a:chExt cx="5689600" cy="7358746"/>
          </a:xfrm>
        </p:grpSpPr>
        <p:cxnSp>
          <p:nvCxnSpPr>
            <p:cNvPr id="18" name="Straight Connector 17"/>
            <p:cNvCxnSpPr/>
            <p:nvPr/>
          </p:nvCxnSpPr>
          <p:spPr bwMode="auto">
            <a:xfrm rot="5400000">
              <a:off x="-1632853" y="4913085"/>
              <a:ext cx="7358743" cy="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-834567" y="4913085"/>
              <a:ext cx="7358743" cy="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-253996" y="4913085"/>
              <a:ext cx="7358743" cy="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747490" y="4913086"/>
              <a:ext cx="7358743" cy="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1908633" y="4913087"/>
              <a:ext cx="7358743" cy="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-2721424" y="4913085"/>
              <a:ext cx="7358743" cy="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2968176" y="4913088"/>
              <a:ext cx="7358743" cy="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  <a:effectLst/>
          </p:spPr>
        </p:cxnSp>
      </p:grp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38557" y="1110946"/>
          <a:ext cx="7634515" cy="572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4148" y="625942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Hospitals/</a:t>
            </a:r>
          </a:p>
          <a:p>
            <a:pPr algn="ctr"/>
            <a:r>
              <a:rPr lang="en-US" sz="1600" dirty="0" err="1" smtClean="0"/>
              <a:t>Depts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690017" y="625933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Clinics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793110" y="625933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PPG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658159" y="625942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Schools/</a:t>
            </a:r>
          </a:p>
          <a:p>
            <a:pPr algn="ctr"/>
            <a:r>
              <a:rPr lang="en-US" sz="1600" dirty="0" err="1" smtClean="0"/>
              <a:t>Depts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901919" y="625933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Education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430778" y="625933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Research</a:t>
            </a:r>
            <a:endParaRPr lang="en-US" sz="1600" dirty="0"/>
          </a:p>
        </p:txBody>
      </p:sp>
      <p:sp>
        <p:nvSpPr>
          <p:cNvPr id="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239"/>
            <a:ext cx="9144000" cy="627864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2400" u="sng" dirty="0" smtClean="0"/>
              <a:t>Functional Integration</a:t>
            </a:r>
            <a:r>
              <a:rPr lang="en-US" sz="2400" dirty="0" smtClean="0"/>
              <a:t> in the Emerging </a:t>
            </a:r>
            <a:r>
              <a:rPr lang="en-US" sz="2400" u="sng" dirty="0" smtClean="0"/>
              <a:t>Matrix</a:t>
            </a:r>
            <a:r>
              <a:rPr lang="en-US" sz="2400" dirty="0" smtClean="0"/>
              <a:t> and </a:t>
            </a:r>
            <a:r>
              <a:rPr lang="en-US" sz="2400" u="sng" dirty="0" smtClean="0"/>
              <a:t>Team-Based</a:t>
            </a:r>
            <a:r>
              <a:rPr lang="en-US" sz="2400" dirty="0" smtClean="0"/>
              <a:t> Environment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1299" y="642267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Structures</a:t>
            </a:r>
            <a:endParaRPr lang="en-US" sz="1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103596" y="805550"/>
            <a:ext cx="1037463" cy="6137134"/>
            <a:chOff x="103596" y="805550"/>
            <a:chExt cx="1037463" cy="6137134"/>
          </a:xfrm>
        </p:grpSpPr>
        <p:sp>
          <p:nvSpPr>
            <p:cNvPr id="29" name="TextBox 28"/>
            <p:cNvSpPr txBox="1"/>
            <p:nvPr/>
          </p:nvSpPr>
          <p:spPr>
            <a:xfrm>
              <a:off x="181224" y="1099466"/>
              <a:ext cx="8435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VP </a:t>
              </a:r>
              <a:br>
                <a:rPr lang="en-US" sz="1600" dirty="0" smtClean="0">
                  <a:solidFill>
                    <a:srgbClr val="FF0000"/>
                  </a:solidFill>
                </a:rPr>
              </a:br>
              <a:r>
                <a:rPr lang="en-US" sz="1200" dirty="0" smtClean="0">
                  <a:solidFill>
                    <a:srgbClr val="FF0000"/>
                  </a:solidFill>
                </a:rPr>
                <a:t>Facilities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8624" y="158388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CSO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3013" y="2016588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CCO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4233" y="2969080"/>
              <a:ext cx="6174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CFO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6603" y="3396344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CQO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3013" y="3829054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CDO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2139" y="4174675"/>
              <a:ext cx="7216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CIO/</a:t>
              </a:r>
              <a:br>
                <a:rPr lang="en-US" sz="1600" dirty="0" smtClean="0">
                  <a:solidFill>
                    <a:srgbClr val="FF0000"/>
                  </a:solidFill>
                </a:rPr>
              </a:br>
              <a:r>
                <a:rPr lang="en-US" sz="1600" dirty="0" smtClean="0">
                  <a:solidFill>
                    <a:srgbClr val="FF0000"/>
                  </a:solidFill>
                </a:rPr>
                <a:t>CMIO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9276" y="4740730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CHRO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4236" y="5157109"/>
              <a:ext cx="6174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CLO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7900" y="5595262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CIO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3016" y="5970819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CAO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6095" y="2354039"/>
              <a:ext cx="873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VP </a:t>
              </a:r>
              <a:br>
                <a:rPr lang="en-US" sz="1600" dirty="0" smtClean="0">
                  <a:solidFill>
                    <a:srgbClr val="FF0000"/>
                  </a:solidFill>
                </a:rPr>
              </a:br>
              <a:r>
                <a:rPr lang="en-US" sz="1200" dirty="0" smtClean="0">
                  <a:solidFill>
                    <a:srgbClr val="FF0000"/>
                  </a:solidFill>
                </a:rPr>
                <a:t>Bus. Dev.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3596" y="805550"/>
              <a:ext cx="10374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u="sng" dirty="0" smtClean="0">
                  <a:solidFill>
                    <a:srgbClr val="FF0000"/>
                  </a:solidFill>
                </a:rPr>
                <a:t>Functions</a:t>
              </a:r>
              <a:endParaRPr lang="en-US" sz="1400" u="sng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1717" y="6234798"/>
              <a:ext cx="7425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VP </a:t>
              </a:r>
              <a:br>
                <a:rPr lang="en-US" sz="1600" dirty="0" smtClean="0">
                  <a:solidFill>
                    <a:srgbClr val="FF0000"/>
                  </a:solidFill>
                </a:rPr>
              </a:br>
              <a:r>
                <a:rPr lang="en-US" sz="1200" dirty="0" smtClean="0">
                  <a:solidFill>
                    <a:srgbClr val="FF0000"/>
                  </a:solidFill>
                </a:rPr>
                <a:t>Supply </a:t>
              </a:r>
              <a:br>
                <a:rPr lang="en-US" sz="1200" dirty="0" smtClean="0">
                  <a:solidFill>
                    <a:srgbClr val="FF0000"/>
                  </a:solidFill>
                </a:rPr>
              </a:br>
              <a:r>
                <a:rPr lang="en-US" sz="1200" dirty="0" smtClean="0">
                  <a:solidFill>
                    <a:srgbClr val="FF0000"/>
                  </a:solidFill>
                </a:rPr>
                <a:t>Chain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295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13"/>
            <a:ext cx="9144000" cy="627864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2400" dirty="0" smtClean="0"/>
              <a:t>Effective </a:t>
            </a:r>
            <a:r>
              <a:rPr lang="en-US" sz="2400" u="sng" dirty="0" smtClean="0"/>
              <a:t>Management</a:t>
            </a:r>
            <a:r>
              <a:rPr lang="en-US" sz="2400" dirty="0" smtClean="0"/>
              <a:t> in the Emerging Matrix </a:t>
            </a:r>
            <a:br>
              <a:rPr lang="en-US" sz="2400" dirty="0" smtClean="0"/>
            </a:br>
            <a:r>
              <a:rPr lang="en-US" sz="2400" dirty="0" smtClean="0"/>
              <a:t>and Team-Based Environment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629150" y="2552700"/>
            <a:ext cx="4191000" cy="390525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7029" y="2971800"/>
            <a:ext cx="7997371" cy="857250"/>
          </a:xfrm>
          <a:prstGeom prst="rect">
            <a:avLst/>
          </a:prstGeom>
          <a:solidFill>
            <a:srgbClr val="FFFF00">
              <a:alpha val="44706"/>
            </a:srgbClr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1319" y="1066123"/>
            <a:ext cx="7716383" cy="8526053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Context Setting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Funds Flow, “All Funds, All Missions” Integrated Budgeting, &amp; Accountability Mechanisms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Managing in a Complex Matrix Environment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Embedding Talent Management &amp; Leadership Development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Effectively Managing the Transition Process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Breakthrough Sustainable Results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The Board’s Role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Questions, Clarifications, Discussion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2684" y="185935"/>
            <a:ext cx="857461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 i="1" dirty="0" smtClean="0">
                <a:solidFill>
                  <a:srgbClr val="FFFFFF"/>
                </a:solidFill>
              </a:rPr>
              <a:t>Today’s Agenda</a:t>
            </a:r>
            <a:endParaRPr lang="en-US" sz="24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738652"/>
            <a:ext cx="9144000" cy="6186951"/>
          </a:xfrm>
        </p:spPr>
        <p:txBody>
          <a:bodyPr/>
          <a:lstStyle/>
          <a:p>
            <a:pPr marL="231775" indent="-231775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My intent is to build upon what has been said and bring it down in altitude</a:t>
            </a:r>
            <a:br>
              <a:rPr lang="en-US" sz="1800" dirty="0" smtClean="0"/>
            </a:br>
            <a:endParaRPr lang="en-US" sz="1800" dirty="0" smtClean="0"/>
          </a:p>
          <a:p>
            <a:pPr marL="231775" indent="-231775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How to move from the theoretical to the to the practical or do-able?</a:t>
            </a:r>
          </a:p>
          <a:p>
            <a:pPr marL="231775" indent="-231775">
              <a:spcBef>
                <a:spcPts val="0"/>
              </a:spcBef>
              <a:spcAft>
                <a:spcPts val="0"/>
              </a:spcAft>
            </a:pPr>
            <a:endParaRPr lang="en-US" sz="1800" dirty="0" smtClean="0"/>
          </a:p>
          <a:p>
            <a:pPr marL="231775" indent="-231775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Extend the thinking and language from hospital/clinic/physician to other schools, missions, faculty (“Academic Health Enterprise, AHE, AHC)</a:t>
            </a:r>
          </a:p>
          <a:p>
            <a:pPr marL="231775" indent="-231775">
              <a:spcBef>
                <a:spcPts val="0"/>
              </a:spcBef>
              <a:spcAft>
                <a:spcPts val="0"/>
              </a:spcAft>
            </a:pPr>
            <a:endParaRPr lang="en-US" sz="1800" dirty="0" smtClean="0"/>
          </a:p>
          <a:p>
            <a:pPr marL="231775" indent="-231775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Presentation crafted with a subset of your interdisciplinary colleagues yesterday</a:t>
            </a:r>
          </a:p>
          <a:p>
            <a:pPr marL="231775" indent="-231775">
              <a:spcBef>
                <a:spcPts val="0"/>
              </a:spcBef>
              <a:spcAft>
                <a:spcPts val="0"/>
              </a:spcAft>
            </a:pPr>
            <a:endParaRPr lang="en-US" sz="1800" dirty="0" smtClean="0"/>
          </a:p>
          <a:p>
            <a:pPr marL="231775" indent="-231775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Invite you to listen to these themes as occurring in parallel</a:t>
            </a:r>
          </a:p>
          <a:p>
            <a:pPr marL="231775" indent="-231775">
              <a:spcBef>
                <a:spcPts val="0"/>
              </a:spcBef>
              <a:spcAft>
                <a:spcPts val="0"/>
              </a:spcAft>
            </a:pPr>
            <a:endParaRPr lang="en-US" sz="1800" dirty="0" smtClean="0"/>
          </a:p>
          <a:p>
            <a:pPr marL="231775" indent="-231775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Think from the perspective of:</a:t>
            </a:r>
          </a:p>
          <a:p>
            <a:pPr marL="574675" lvl="1" indent="-231775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$1B multi-mission enterprise</a:t>
            </a:r>
          </a:p>
          <a:p>
            <a:pPr marL="574675" lvl="1" indent="-231775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10,000 faculty and staff (and 2000+ students &amp; </a:t>
            </a:r>
            <a:r>
              <a:rPr lang="en-US" sz="1800" dirty="0" err="1" smtClean="0"/>
              <a:t>xxxxxx</a:t>
            </a:r>
            <a:r>
              <a:rPr lang="en-US" sz="1800" dirty="0" smtClean="0"/>
              <a:t> patients )</a:t>
            </a:r>
            <a:br>
              <a:rPr lang="en-US" sz="1800" dirty="0" smtClean="0"/>
            </a:br>
            <a:endParaRPr lang="en-US" sz="1800" dirty="0" smtClean="0"/>
          </a:p>
          <a:p>
            <a:pPr marL="231775" indent="-231775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The opportunity </a:t>
            </a:r>
            <a:r>
              <a:rPr lang="en-US" sz="1800" u="sng" dirty="0" smtClean="0"/>
              <a:t>you</a:t>
            </a:r>
            <a:r>
              <a:rPr lang="en-US" sz="1800" dirty="0" smtClean="0"/>
              <a:t> have is to transform Academic Medicine &amp; MCG on behalf of:</a:t>
            </a:r>
          </a:p>
          <a:p>
            <a:pPr marL="574675" lvl="1" indent="-231775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The 12,000?</a:t>
            </a:r>
          </a:p>
          <a:p>
            <a:pPr marL="574675" lvl="1" indent="-231775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Augusta’s 500,000?</a:t>
            </a:r>
          </a:p>
          <a:p>
            <a:pPr marL="574675" lvl="1" indent="-231775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Georgia’s 10M?</a:t>
            </a:r>
          </a:p>
          <a:p>
            <a:pPr marL="574675" lvl="1" indent="-231775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Best practice, leading edge example for the Nation?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2684" y="185935"/>
            <a:ext cx="857461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 i="1" dirty="0" smtClean="0">
                <a:solidFill>
                  <a:srgbClr val="FFFFFF"/>
                </a:solidFill>
              </a:rPr>
              <a:t>Opening Thoughts</a:t>
            </a:r>
            <a:endParaRPr lang="en-US" sz="24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dilbert - change"/>
          <p:cNvPicPr>
            <a:picLocks noChangeAspect="1" noChangeArrowheads="1"/>
          </p:cNvPicPr>
          <p:nvPr/>
        </p:nvPicPr>
        <p:blipFill>
          <a:blip r:embed="rId3" cstate="print"/>
          <a:srcRect l="12242"/>
          <a:stretch>
            <a:fillRect/>
          </a:stretch>
        </p:blipFill>
        <p:spPr bwMode="auto">
          <a:xfrm>
            <a:off x="357512" y="800110"/>
            <a:ext cx="7732389" cy="57943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0" y="189903"/>
            <a:ext cx="90424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969963" eaLnBrk="0" hangingPunct="0">
              <a:lnSpc>
                <a:spcPct val="85000"/>
              </a:lnSpc>
            </a:pPr>
            <a:r>
              <a:rPr lang="en-US" sz="2400" i="1" dirty="0">
                <a:solidFill>
                  <a:schemeClr val="bg1"/>
                </a:solidFill>
              </a:rPr>
              <a:t>Organizational Change </a:t>
            </a:r>
            <a:r>
              <a:rPr lang="en-US" sz="2400" i="1" dirty="0" smtClean="0">
                <a:solidFill>
                  <a:schemeClr val="bg1"/>
                </a:solidFill>
              </a:rPr>
              <a:t>Requires Leaders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" y="-20005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729526"/>
          <a:ext cx="9144000" cy="6128474"/>
        </p:xfrm>
        <a:graphic>
          <a:graphicData uri="http://schemas.openxmlformats.org/presentationml/2006/ole">
            <p:oleObj spid="_x0000_s1027" name="Slide" r:id="rId4" imgW="4583289" imgH="3443111" progId="PowerPoint.Slide.12">
              <p:embed/>
            </p:oleObj>
          </a:graphicData>
        </a:graphic>
      </p:graphicFrame>
      <p:sp>
        <p:nvSpPr>
          <p:cNvPr id="7" name="Rectangle 90"/>
          <p:cNvSpPr>
            <a:spLocks noChangeArrowheads="1"/>
          </p:cNvSpPr>
          <p:nvPr/>
        </p:nvSpPr>
        <p:spPr bwMode="auto">
          <a:xfrm>
            <a:off x="302684" y="185935"/>
            <a:ext cx="857461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 i="1" dirty="0" smtClean="0">
                <a:solidFill>
                  <a:srgbClr val="FFFFFF"/>
                </a:solidFill>
              </a:rPr>
              <a:t>Talent Management &amp; Leadership Development</a:t>
            </a:r>
            <a:endParaRPr lang="en-US" sz="24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358" y="723900"/>
            <a:ext cx="5333999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41" y="177517"/>
            <a:ext cx="7378459" cy="3139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 smtClean="0"/>
              <a:t>Investing in Your Future Leaders</a:t>
            </a:r>
          </a:p>
        </p:txBody>
      </p:sp>
      <p:pic>
        <p:nvPicPr>
          <p:cNvPr id="32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933" y="933452"/>
            <a:ext cx="7653867" cy="546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3" y="909639"/>
            <a:ext cx="6210300" cy="6310312"/>
          </a:xfrm>
          <a:prstGeom prst="rect">
            <a:avLst/>
          </a:prstGeom>
          <a:noFill/>
          <a:ln w="19050">
            <a:noFill/>
            <a:prstDash val="sysDot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7029" y="3771900"/>
            <a:ext cx="7997371" cy="571500"/>
          </a:xfrm>
          <a:prstGeom prst="rect">
            <a:avLst/>
          </a:prstGeom>
          <a:solidFill>
            <a:srgbClr val="FFFF00">
              <a:alpha val="44706"/>
            </a:srgbClr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1319" y="1066123"/>
            <a:ext cx="7716383" cy="8526053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Context Setting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Funds Flow, “All Funds, All Missions” Integrated Budgeting, &amp; Accountability Mechanisms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Managing in a Complex Matrix Environment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Embedding Talent Management &amp; Leadership Development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Effectively Managing the Transition Process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Breakthrough Sustainable Results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The Board’s Role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Questions, Clarifications, Discussion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2684" y="185935"/>
            <a:ext cx="857461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 i="1" dirty="0" smtClean="0">
                <a:solidFill>
                  <a:srgbClr val="FFFFFF"/>
                </a:solidFill>
              </a:rPr>
              <a:t>Today’s Agenda</a:t>
            </a:r>
            <a:endParaRPr lang="en-US" sz="24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329" y="1986146"/>
            <a:ext cx="6893984" cy="378629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smtClean="0"/>
              <a:t>FORMULATION		100 in :    1 out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CONCENTRATION	  10 in :    1 out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MOMENTUM		    1 in :    1 out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BREAKTHROUGH	    1 in :   20 out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MASTERY		   	    1 in : 100 out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1181"/>
            <a:ext cx="9144000" cy="313932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2400" dirty="0" smtClean="0"/>
              <a:t>Effectively Managing the Transition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9678" y="1181107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State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Change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1" y="1181102"/>
            <a:ext cx="1162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Effort Units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1805" y="1181107"/>
            <a:ext cx="1125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Result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Units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23900"/>
            <a:ext cx="9144000" cy="6686550"/>
          </a:xfrm>
          <a:prstGeom prst="rect">
            <a:avLst/>
          </a:prstGeom>
          <a:noFill/>
          <a:ln w="19050">
            <a:noFill/>
            <a:prstDash val="sysDot"/>
            <a:miter lim="800000"/>
            <a:headEnd type="none" w="sm" len="sm"/>
            <a:tailEnd type="none" w="sm" len="sm"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35931"/>
            <a:ext cx="9144000" cy="3139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Effectively Managing the Transition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11548"/>
            <a:ext cx="8496300" cy="57464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38850" y="5791200"/>
            <a:ext cx="3105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Finance/GL;</a:t>
            </a:r>
          </a:p>
          <a:p>
            <a:pPr algn="ctr"/>
            <a:r>
              <a:rPr lang="en-US" dirty="0" smtClean="0"/>
              <a:t>Human Resources;</a:t>
            </a:r>
            <a:br>
              <a:rPr lang="en-US" dirty="0" smtClean="0"/>
            </a:br>
            <a:r>
              <a:rPr lang="en-US" dirty="0" smtClean="0"/>
              <a:t>Materials Management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27012" y="166884"/>
            <a:ext cx="8916987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 i="1" dirty="0" smtClean="0">
                <a:solidFill>
                  <a:srgbClr val="FFFFFF"/>
                </a:solidFill>
              </a:rPr>
              <a:t>Sustaining Change with Technology </a:t>
            </a:r>
            <a:r>
              <a:rPr lang="en-US" sz="2400" i="1" dirty="0">
                <a:solidFill>
                  <a:srgbClr val="FFFFFF"/>
                </a:solidFill>
              </a:rPr>
              <a:t>Solutions…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6169"/>
            <a:ext cx="9144000" cy="596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35929"/>
            <a:ext cx="9144000" cy="3139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Effectively Managing the Transition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David Hefner\Desktop\EMC2 Biograp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066800"/>
            <a:ext cx="4076700" cy="5734050"/>
          </a:xfrm>
          <a:prstGeom prst="rect">
            <a:avLst/>
          </a:prstGeom>
          <a:noFill/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2684" y="185935"/>
            <a:ext cx="857461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 i="1" dirty="0" smtClean="0">
                <a:solidFill>
                  <a:srgbClr val="FFFFFF"/>
                </a:solidFill>
              </a:rPr>
              <a:t>Watershed Moments?</a:t>
            </a:r>
            <a:endParaRPr lang="en-US" sz="24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7029" y="4324350"/>
            <a:ext cx="7997371" cy="571500"/>
          </a:xfrm>
          <a:prstGeom prst="rect">
            <a:avLst/>
          </a:prstGeom>
          <a:solidFill>
            <a:srgbClr val="FFFF00">
              <a:alpha val="44706"/>
            </a:srgbClr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1319" y="1066123"/>
            <a:ext cx="7716383" cy="8526053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Context Setting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Funds Flow, “All Funds, All Missions” Integrated Budgeting, &amp; Accountability Mechanisms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Managing in a Complex Matrix Environment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Embedding Talent Management &amp; Leadership Development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Effectively Managing the Transition Process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Breakthrough Sustainable Results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The Board’s Role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Questions, Clarifications, Discussion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2684" y="185935"/>
            <a:ext cx="857461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 i="1" dirty="0" smtClean="0">
                <a:solidFill>
                  <a:srgbClr val="FFFFFF"/>
                </a:solidFill>
              </a:rPr>
              <a:t>Today’s Agenda</a:t>
            </a:r>
            <a:endParaRPr lang="en-US" sz="24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151" y="933450"/>
            <a:ext cx="7733901" cy="5619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91044"/>
            <a:ext cx="8915400" cy="738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Breakthrough Sustainable Results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1" y="971550"/>
            <a:ext cx="8305800" cy="559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91044"/>
            <a:ext cx="8915400" cy="738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Breakthrough Sustainable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533" y="1975248"/>
            <a:ext cx="6893984" cy="40075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2" y="117754"/>
            <a:ext cx="8557684" cy="369332"/>
          </a:xfrm>
        </p:spPr>
        <p:txBody>
          <a:bodyPr/>
          <a:lstStyle/>
          <a:p>
            <a:pPr algn="ctr"/>
            <a:r>
              <a:rPr lang="en-US" sz="2400" dirty="0" smtClean="0"/>
              <a:t>Breakthrough Sustainable Results</a:t>
            </a:r>
          </a:p>
        </p:txBody>
      </p:sp>
      <p:pic>
        <p:nvPicPr>
          <p:cNvPr id="32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642937"/>
            <a:ext cx="7886700" cy="59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 bwMode="auto">
          <a:xfrm>
            <a:off x="4509106" y="2569029"/>
            <a:ext cx="4005943" cy="1066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7029" y="4800600"/>
            <a:ext cx="7997371" cy="571500"/>
          </a:xfrm>
          <a:prstGeom prst="rect">
            <a:avLst/>
          </a:prstGeom>
          <a:solidFill>
            <a:srgbClr val="FFFF00">
              <a:alpha val="44706"/>
            </a:srgbClr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1319" y="1066123"/>
            <a:ext cx="7716383" cy="8526053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Context Setting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Funds Flow, “All Funds, All Missions” Integrated Budgeting, &amp; Accountability Mechanisms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Managing in a Complex Matrix Environment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Embedding Talent Management &amp; Leadership Development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Effectively Managing the Transition Process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Breakthrough Sustainable Results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The Board’s Role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Questions, Clarifications, Discussion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2684" y="185935"/>
            <a:ext cx="857461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 i="1" dirty="0" smtClean="0">
                <a:solidFill>
                  <a:srgbClr val="FFFFFF"/>
                </a:solidFill>
              </a:rPr>
              <a:t>Today’s Agenda</a:t>
            </a:r>
            <a:endParaRPr lang="en-US" sz="24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2684" y="185935"/>
            <a:ext cx="857461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 i="1" dirty="0" smtClean="0">
                <a:solidFill>
                  <a:srgbClr val="FFFFFF"/>
                </a:solidFill>
              </a:rPr>
              <a:t>The Board’s Work in Leading Transitions</a:t>
            </a:r>
            <a:endParaRPr lang="en-US" sz="2400" i="1" dirty="0">
              <a:solidFill>
                <a:srgbClr val="FFFFFF"/>
              </a:solidFill>
            </a:endParaRPr>
          </a:p>
        </p:txBody>
      </p:sp>
      <p:pic>
        <p:nvPicPr>
          <p:cNvPr id="32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952500"/>
            <a:ext cx="817388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9188" y="1255715"/>
            <a:ext cx="7121525" cy="3990975"/>
            <a:chOff x="807" y="738"/>
            <a:chExt cx="4261" cy="2683"/>
          </a:xfrm>
        </p:grpSpPr>
        <p:sp>
          <p:nvSpPr>
            <p:cNvPr id="231427" name="Rectangle 3"/>
            <p:cNvSpPr>
              <a:spLocks noChangeArrowheads="1"/>
            </p:cNvSpPr>
            <p:nvPr/>
          </p:nvSpPr>
          <p:spPr bwMode="auto">
            <a:xfrm>
              <a:off x="807" y="738"/>
              <a:ext cx="4261" cy="268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26275"/>
                    <a:invGamma/>
                  </a:schemeClr>
                </a:gs>
              </a:gsLst>
              <a:lin ang="270000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228600" tIns="228600" rIns="228600" bIns="228600" anchor="ctr"/>
            <a:lstStyle/>
            <a:p>
              <a:endParaRPr lang="en-US"/>
            </a:p>
          </p:txBody>
        </p:sp>
        <p:sp>
          <p:nvSpPr>
            <p:cNvPr id="231428" name="Rectangle 4"/>
            <p:cNvSpPr>
              <a:spLocks noChangeArrowheads="1"/>
            </p:cNvSpPr>
            <p:nvPr/>
          </p:nvSpPr>
          <p:spPr bwMode="auto">
            <a:xfrm>
              <a:off x="907" y="817"/>
              <a:ext cx="4063" cy="2512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36078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lIns="242437" tIns="242437" rIns="242437" bIns="242437" anchor="ctr"/>
            <a:lstStyle/>
            <a:p>
              <a:pPr algn="ctr" defTabSz="969963" eaLnBrk="0" hangingPunct="0">
                <a:spcBef>
                  <a:spcPct val="50000"/>
                </a:spcBef>
              </a:pPr>
              <a:endParaRPr lang="en-US" sz="3400" b="1"/>
            </a:p>
          </p:txBody>
        </p:sp>
      </p:grp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1466851" y="1543060"/>
            <a:ext cx="6375400" cy="31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38113" indent="-138113" algn="ctr" defTabSz="1125538">
              <a:lnSpc>
                <a:spcPct val="90000"/>
              </a:lnSpc>
              <a:spcBef>
                <a:spcPct val="20000"/>
              </a:spcBef>
            </a:pPr>
            <a:r>
              <a:rPr lang="en-US" sz="3200" b="1" i="1">
                <a:solidFill>
                  <a:schemeClr val="bg1"/>
                </a:solidFill>
              </a:rPr>
              <a:t>“Never doubt that a small group of thoughtful, committed people can make a difference.</a:t>
            </a:r>
            <a:br>
              <a:rPr lang="en-US" sz="3200" b="1" i="1">
                <a:solidFill>
                  <a:schemeClr val="bg1"/>
                </a:solidFill>
              </a:rPr>
            </a:br>
            <a:r>
              <a:rPr lang="en-US" sz="3200" b="1" i="1">
                <a:solidFill>
                  <a:schemeClr val="bg1"/>
                </a:solidFill>
              </a:rPr>
              <a:t/>
            </a:r>
            <a:br>
              <a:rPr lang="en-US" sz="3200" b="1" i="1">
                <a:solidFill>
                  <a:schemeClr val="bg1"/>
                </a:solidFill>
              </a:rPr>
            </a:br>
            <a:r>
              <a:rPr lang="en-US" sz="3200" b="1" i="1">
                <a:solidFill>
                  <a:schemeClr val="bg1"/>
                </a:solidFill>
              </a:rPr>
              <a:t>Indeed, it is the only thing that</a:t>
            </a:r>
            <a:br>
              <a:rPr lang="en-US" sz="3200" b="1" i="1">
                <a:solidFill>
                  <a:schemeClr val="bg1"/>
                </a:solidFill>
              </a:rPr>
            </a:br>
            <a:r>
              <a:rPr lang="en-US" sz="3200" b="1" i="1">
                <a:solidFill>
                  <a:schemeClr val="bg1"/>
                </a:solidFill>
              </a:rPr>
              <a:t>ever has.”</a:t>
            </a:r>
            <a:br>
              <a:rPr lang="en-US" sz="3200" b="1" i="1">
                <a:solidFill>
                  <a:schemeClr val="bg1"/>
                </a:solidFill>
              </a:rPr>
            </a:b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1443039" y="3962400"/>
            <a:ext cx="6373812" cy="104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38113" indent="-138113" defTabSz="1125538">
              <a:spcBef>
                <a:spcPct val="20000"/>
              </a:spcBef>
            </a:pPr>
            <a:r>
              <a:rPr lang="en-US" sz="3100" b="1">
                <a:solidFill>
                  <a:schemeClr val="bg1"/>
                </a:solidFill>
              </a:rPr>
              <a:t>	</a:t>
            </a:r>
          </a:p>
          <a:p>
            <a:pPr marL="138113" indent="-138113" algn="r" defTabSz="1125538">
              <a:spcBef>
                <a:spcPct val="20000"/>
              </a:spcBef>
            </a:pPr>
            <a:r>
              <a:rPr lang="en-US" sz="3100" b="1">
                <a:solidFill>
                  <a:schemeClr val="bg1"/>
                </a:solidFill>
              </a:rPr>
              <a:t>— Margaret Mead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7029" y="5334000"/>
            <a:ext cx="7997371" cy="571500"/>
          </a:xfrm>
          <a:prstGeom prst="rect">
            <a:avLst/>
          </a:prstGeom>
          <a:solidFill>
            <a:srgbClr val="FFFF00">
              <a:alpha val="44706"/>
            </a:srgbClr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1319" y="1066123"/>
            <a:ext cx="7716383" cy="8002833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Context Setting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Funds Flow, “All Funds, All Missions” Integrated Budgeting, &amp; Accountability Mechanisms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Managing in a Complex Matrix Environment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Embedding Talent Management &amp; Leadership Development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Effectively Managing the Transition Process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Breakthrough Sustainable Results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The Board’s Role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Questions, Clarifications, Discussion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2684" y="185935"/>
            <a:ext cx="857461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 i="1" dirty="0" smtClean="0">
                <a:solidFill>
                  <a:srgbClr val="FFFFFF"/>
                </a:solidFill>
              </a:rPr>
              <a:t>Today’s Agenda</a:t>
            </a:r>
            <a:endParaRPr lang="en-US" sz="24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7029" y="971550"/>
            <a:ext cx="7997371" cy="590550"/>
          </a:xfrm>
          <a:prstGeom prst="rect">
            <a:avLst/>
          </a:prstGeom>
          <a:solidFill>
            <a:srgbClr val="FFFF00">
              <a:alpha val="44706"/>
            </a:srgbClr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1319" y="1066123"/>
            <a:ext cx="7716383" cy="8526053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Context Setting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Funds Flow, “All Funds, All Missions” Integrated Budgeting, &amp; Accountability Mechanisms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Managing in a Complex Matrix Environment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Embedding Talent Management &amp; Leadership Development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Effectively Managing the Transition Process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Breakthrough Sustainable Results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The Board’s Role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Questions, Clarifications, Discussion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2684" y="185935"/>
            <a:ext cx="857461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 i="1" dirty="0" smtClean="0">
                <a:solidFill>
                  <a:srgbClr val="FFFFFF"/>
                </a:solidFill>
              </a:rPr>
              <a:t>Today’s Agenda</a:t>
            </a:r>
            <a:endParaRPr lang="en-US" sz="24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3" descr="Health Care Reform and Cost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816829"/>
            <a:ext cx="7848600" cy="5285521"/>
          </a:xfrm>
        </p:spPr>
      </p:pic>
      <p:sp>
        <p:nvSpPr>
          <p:cNvPr id="33795" name="Title 2"/>
          <p:cNvSpPr>
            <a:spLocks noGrp="1"/>
          </p:cNvSpPr>
          <p:nvPr>
            <p:ph type="title"/>
          </p:nvPr>
        </p:nvSpPr>
        <p:spPr>
          <a:xfrm>
            <a:off x="141288" y="286741"/>
            <a:ext cx="8775700" cy="313932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 b="1" i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 Word About "Health Reform" Implications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87044" y="787098"/>
          <a:ext cx="8590625" cy="572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41288" y="286741"/>
            <a:ext cx="8775700" cy="313932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 b="1" i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 Word About "Health Reform" Implications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AFDEB7-9F04-49EA-B372-620F81B68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8AFDEB7-9F04-49EA-B372-620F81B68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7666F3-D66C-4724-A1CE-08B4767E0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DC7666F3-D66C-4724-A1CE-08B4767E0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1E54A6-5A31-49C2-888C-B0885E70E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E61E54A6-5A31-49C2-888C-B0885E70E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9F8F23-2280-470E-A0ED-9682DAF12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E9F8F23-2280-470E-A0ED-9682DAF127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41E93F-821F-4E86-A299-2F477B4B8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8541E93F-821F-4E86-A299-2F477B4B8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ABAB67-5044-4AAE-87BB-0D87ED749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BABAB67-5044-4AAE-87BB-0D87ED749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BA6232-132C-4773-BE93-F74622092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60BA6232-132C-4773-BE93-F74622092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s.salon.com/books/review/2004/07/21/peterson/s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75" y="4487863"/>
            <a:ext cx="14287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4487863"/>
            <a:ext cx="1343025" cy="1931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8650" y="4487863"/>
            <a:ext cx="1349375" cy="1925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9225" y="895350"/>
            <a:ext cx="8994775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4008" tIns="64008" rIns="64008" bIns="64008"/>
          <a:lstStyle/>
          <a:p>
            <a:pPr marL="285750" indent="-285750">
              <a:lnSpc>
                <a:spcPct val="90000"/>
              </a:lnSpc>
              <a:spcBef>
                <a:spcPct val="25000"/>
              </a:spcBef>
              <a:spcAft>
                <a:spcPct val="5500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681038" algn="l"/>
                <a:tab pos="2747963" algn="r"/>
                <a:tab pos="3890963" algn="r"/>
                <a:tab pos="5033963" algn="r"/>
                <a:tab pos="6176963" algn="r"/>
                <a:tab pos="7253288" algn="r"/>
              </a:tabLst>
              <a:defRPr/>
            </a:pPr>
            <a:r>
              <a:rPr lang="en-US" sz="2200" b="0" kern="0" dirty="0">
                <a:solidFill>
                  <a:srgbClr val="FFFFFF"/>
                </a:solidFill>
                <a:latin typeface="Arial"/>
                <a:ea typeface="MS PGothic"/>
                <a:cs typeface="MS PGothic"/>
              </a:rPr>
              <a:t>We have a wholly unsustainable “system”</a:t>
            </a:r>
          </a:p>
          <a:p>
            <a:pPr marL="285750" indent="-285750">
              <a:lnSpc>
                <a:spcPct val="90000"/>
              </a:lnSpc>
              <a:spcBef>
                <a:spcPct val="25000"/>
              </a:spcBef>
              <a:spcAft>
                <a:spcPct val="5500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681038" algn="l"/>
                <a:tab pos="2747963" algn="r"/>
                <a:tab pos="3890963" algn="r"/>
                <a:tab pos="5033963" algn="r"/>
                <a:tab pos="6176963" algn="r"/>
                <a:tab pos="7253288" algn="r"/>
              </a:tabLst>
              <a:defRPr/>
            </a:pPr>
            <a:r>
              <a:rPr lang="en-US" sz="2200" b="0" kern="0" dirty="0">
                <a:solidFill>
                  <a:srgbClr val="FFFFFF"/>
                </a:solidFill>
                <a:latin typeface="Arial"/>
                <a:ea typeface="MS PGothic"/>
                <a:cs typeface="Arial" charset="0"/>
              </a:rPr>
              <a:t>Universal Coverage + Financing</a:t>
            </a:r>
            <a:r>
              <a:rPr lang="en-US" sz="2200" b="0" kern="0" dirty="0">
                <a:solidFill>
                  <a:srgbClr val="FFFFFF"/>
                </a:solidFill>
                <a:latin typeface="Arial"/>
                <a:ea typeface="MS PGothic"/>
                <a:cs typeface="MS PGothic"/>
              </a:rPr>
              <a:t> ≠ Reform</a:t>
            </a:r>
          </a:p>
          <a:p>
            <a:pPr marL="285750" indent="-285750">
              <a:lnSpc>
                <a:spcPct val="90000"/>
              </a:lnSpc>
              <a:spcBef>
                <a:spcPct val="25000"/>
              </a:spcBef>
              <a:spcAft>
                <a:spcPct val="5500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681038" algn="l"/>
                <a:tab pos="2747963" algn="r"/>
                <a:tab pos="3890963" algn="r"/>
                <a:tab pos="5033963" algn="r"/>
                <a:tab pos="6176963" algn="r"/>
                <a:tab pos="7253288" algn="r"/>
              </a:tabLst>
              <a:defRPr/>
            </a:pPr>
            <a:r>
              <a:rPr lang="en-US" sz="2200" b="0" kern="0" dirty="0">
                <a:solidFill>
                  <a:srgbClr val="FFFFFF"/>
                </a:solidFill>
                <a:latin typeface="Arial"/>
                <a:ea typeface="MS PGothic"/>
                <a:cs typeface="MS PGothic"/>
              </a:rPr>
              <a:t>Pre-occupation with the </a:t>
            </a:r>
            <a:r>
              <a:rPr lang="en-US" sz="2200" b="0" u="sng" kern="0" dirty="0">
                <a:solidFill>
                  <a:srgbClr val="FFFFFF"/>
                </a:solidFill>
                <a:latin typeface="Arial"/>
                <a:ea typeface="MS PGothic"/>
                <a:cs typeface="MS PGothic"/>
              </a:rPr>
              <a:t>Revenue </a:t>
            </a:r>
            <a:r>
              <a:rPr lang="en-US" sz="2200" b="0" u="sng" kern="0" dirty="0" smtClean="0">
                <a:solidFill>
                  <a:srgbClr val="FFFFFF"/>
                </a:solidFill>
                <a:latin typeface="Arial"/>
                <a:ea typeface="MS PGothic"/>
                <a:cs typeface="MS PGothic"/>
              </a:rPr>
              <a:t>Curve</a:t>
            </a:r>
            <a:endParaRPr lang="en-US" sz="2200" b="0" i="1" kern="0" dirty="0">
              <a:solidFill>
                <a:srgbClr val="FFFFFF"/>
              </a:solidFill>
              <a:latin typeface="Arial"/>
              <a:ea typeface="MS PGothic"/>
              <a:cs typeface="MS PGothic"/>
            </a:endParaRPr>
          </a:p>
          <a:p>
            <a:pPr marL="285750" indent="-285750">
              <a:lnSpc>
                <a:spcPct val="90000"/>
              </a:lnSpc>
              <a:spcBef>
                <a:spcPct val="25000"/>
              </a:spcBef>
              <a:spcAft>
                <a:spcPct val="5500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681038" algn="l"/>
                <a:tab pos="2747963" algn="r"/>
                <a:tab pos="3890963" algn="r"/>
                <a:tab pos="5033963" algn="r"/>
                <a:tab pos="6176963" algn="r"/>
                <a:tab pos="7253288" algn="r"/>
              </a:tabLst>
              <a:defRPr/>
            </a:pPr>
            <a:r>
              <a:rPr lang="en-US" sz="2200" b="0" kern="0" dirty="0">
                <a:solidFill>
                  <a:srgbClr val="FFFFFF"/>
                </a:solidFill>
                <a:latin typeface="Arial"/>
                <a:ea typeface="MS PGothic"/>
                <a:cs typeface="MS PGothic"/>
              </a:rPr>
              <a:t>Real reform lays under the </a:t>
            </a:r>
            <a:r>
              <a:rPr lang="en-US" sz="2200" b="0" u="sng" kern="0" dirty="0">
                <a:solidFill>
                  <a:srgbClr val="FFFFFF"/>
                </a:solidFill>
                <a:latin typeface="Arial"/>
                <a:ea typeface="MS PGothic"/>
                <a:cs typeface="MS PGothic"/>
              </a:rPr>
              <a:t>Cost Curve</a:t>
            </a:r>
            <a:r>
              <a:rPr lang="en-US" sz="2200" b="0" kern="0" dirty="0">
                <a:solidFill>
                  <a:srgbClr val="FFFFFF"/>
                </a:solidFill>
                <a:latin typeface="Arial"/>
                <a:ea typeface="MS PGothic"/>
                <a:cs typeface="MS PGothic"/>
              </a:rPr>
              <a:t> by eliminating the waste, duplication, redundancies, inefficiencies, unnecessary variations </a:t>
            </a:r>
            <a:r>
              <a:rPr lang="en-US" sz="2200" b="0" i="1" kern="0" dirty="0">
                <a:solidFill>
                  <a:srgbClr val="FFFFFF"/>
                </a:solidFill>
                <a:latin typeface="Arial"/>
                <a:ea typeface="MS PGothic"/>
                <a:cs typeface="MS PGothic"/>
              </a:rPr>
              <a:t>[redeploy $650B of $2T </a:t>
            </a:r>
            <a:r>
              <a:rPr lang="en-US" sz="2200" b="0" i="1" kern="0" dirty="0" smtClean="0">
                <a:solidFill>
                  <a:srgbClr val="FFFFFF"/>
                </a:solidFill>
                <a:latin typeface="Arial"/>
                <a:ea typeface="MS PGothic"/>
                <a:cs typeface="MS PGothic"/>
              </a:rPr>
              <a:t>spend</a:t>
            </a:r>
            <a:r>
              <a:rPr lang="en-US" sz="2200" b="0" i="1" kern="0" dirty="0" smtClean="0">
                <a:solidFill>
                  <a:srgbClr val="FFFFFF"/>
                </a:solidFill>
                <a:latin typeface="Arial"/>
                <a:ea typeface="MS PGothic"/>
                <a:cs typeface="MS PGothic"/>
              </a:rPr>
              <a:t>]</a:t>
            </a:r>
          </a:p>
          <a:p>
            <a:pPr marL="285750" indent="-285750">
              <a:lnSpc>
                <a:spcPct val="90000"/>
              </a:lnSpc>
              <a:spcBef>
                <a:spcPct val="25000"/>
              </a:spcBef>
              <a:spcAft>
                <a:spcPct val="5500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  <a:tabLst>
                <a:tab pos="681038" algn="l"/>
                <a:tab pos="2747963" algn="r"/>
                <a:tab pos="3890963" algn="r"/>
                <a:tab pos="5033963" algn="r"/>
                <a:tab pos="6176963" algn="r"/>
                <a:tab pos="7253288" algn="r"/>
              </a:tabLst>
              <a:defRPr/>
            </a:pPr>
            <a:r>
              <a:rPr lang="en-US" sz="2200" b="0" kern="0" dirty="0" smtClean="0">
                <a:solidFill>
                  <a:srgbClr val="FFFFFF"/>
                </a:solidFill>
                <a:latin typeface="Arial"/>
                <a:ea typeface="MS PGothic"/>
                <a:cs typeface="MS PGothic"/>
              </a:rPr>
              <a:t>Health Innovation Zone (HIZ) language for MCG to pursue</a:t>
            </a:r>
            <a:endParaRPr lang="en-US" sz="2200" b="0" kern="0" dirty="0">
              <a:solidFill>
                <a:srgbClr val="FFFFFF"/>
              </a:solidFill>
              <a:latin typeface="Arial"/>
              <a:ea typeface="MS PGothic"/>
              <a:cs typeface="MS PGothic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41288" y="286741"/>
            <a:ext cx="8775700" cy="313932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 b="1" i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 Word About "Health Reform" Implications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560499" y="800110"/>
            <a:ext cx="8069152" cy="5829299"/>
          </a:xfrm>
          <a:prstGeom prst="roundRect">
            <a:avLst>
              <a:gd name="adj" fmla="val 5921"/>
            </a:avLst>
          </a:prstGeom>
          <a:solidFill>
            <a:srgbClr val="C9D4F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81" tIns="48491" rIns="96981" bIns="48491" numCol="1" rtlCol="0" anchor="ctr" anchorCtr="0" compatLnSpc="1">
            <a:prstTxWarp prst="textNoShape">
              <a:avLst/>
            </a:prstTxWarp>
          </a:bodyPr>
          <a:lstStyle/>
          <a:p>
            <a:pPr algn="ctr" defTabSz="969813" eaLnBrk="0" hangingPunct="0"/>
            <a:endParaRPr lang="en-US" sz="1500" dirty="0" smtClean="0"/>
          </a:p>
        </p:txBody>
      </p:sp>
      <p:sp>
        <p:nvSpPr>
          <p:cNvPr id="28" name="Isosceles Triangle 27"/>
          <p:cNvSpPr/>
          <p:nvPr/>
        </p:nvSpPr>
        <p:spPr bwMode="auto">
          <a:xfrm>
            <a:off x="1040408" y="3826720"/>
            <a:ext cx="7039792" cy="2343930"/>
          </a:xfrm>
          <a:prstGeom prst="triangle">
            <a:avLst/>
          </a:prstGeom>
          <a:solidFill>
            <a:srgbClr val="66934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6981" tIns="48491" rIns="96981" bIns="48491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9" name="Isosceles Triangle 28"/>
          <p:cNvSpPr/>
          <p:nvPr/>
        </p:nvSpPr>
        <p:spPr bwMode="auto">
          <a:xfrm flipV="1">
            <a:off x="1040408" y="1211918"/>
            <a:ext cx="7039792" cy="2343930"/>
          </a:xfrm>
          <a:prstGeom prst="triangle">
            <a:avLst/>
          </a:prstGeom>
          <a:solidFill>
            <a:srgbClr val="5470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6981" tIns="48491" rIns="96981" bIns="48491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0" name="Isosceles Triangle 29"/>
          <p:cNvSpPr/>
          <p:nvPr/>
        </p:nvSpPr>
        <p:spPr bwMode="auto">
          <a:xfrm rot="5400000" flipH="1">
            <a:off x="300280" y="1928742"/>
            <a:ext cx="4680634" cy="3529468"/>
          </a:xfrm>
          <a:prstGeom prst="triangle">
            <a:avLst/>
          </a:prstGeom>
          <a:solidFill>
            <a:srgbClr val="AE452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6981" tIns="48491" rIns="96981" bIns="48491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1" name="Isosceles Triangle 30"/>
          <p:cNvSpPr/>
          <p:nvPr/>
        </p:nvSpPr>
        <p:spPr bwMode="auto">
          <a:xfrm rot="16200000">
            <a:off x="4139392" y="1917182"/>
            <a:ext cx="4680634" cy="3529472"/>
          </a:xfrm>
          <a:prstGeom prst="triangle">
            <a:avLst/>
          </a:prstGeom>
          <a:solidFill>
            <a:srgbClr val="DCAD3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6981" tIns="48491" rIns="96981" bIns="48491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9231" name="Title 21"/>
          <p:cNvSpPr>
            <a:spLocks noGrp="1"/>
          </p:cNvSpPr>
          <p:nvPr>
            <p:ph type="title"/>
          </p:nvPr>
        </p:nvSpPr>
        <p:spPr>
          <a:xfrm>
            <a:off x="1085851" y="117160"/>
            <a:ext cx="6667500" cy="369332"/>
          </a:xfrm>
        </p:spPr>
        <p:txBody>
          <a:bodyPr/>
          <a:lstStyle/>
          <a:p>
            <a:pPr algn="ctr" eaLnBrk="1" hangingPunct="1"/>
            <a:r>
              <a:rPr lang="en-US" sz="2400" dirty="0" smtClean="0"/>
              <a:t>Chartis’ Strategic Alignment Framework</a:t>
            </a:r>
          </a:p>
        </p:txBody>
      </p:sp>
      <p:sp>
        <p:nvSpPr>
          <p:cNvPr id="9232" name="Content Placeholder 22"/>
          <p:cNvSpPr>
            <a:spLocks noGrp="1"/>
          </p:cNvSpPr>
          <p:nvPr>
            <p:ph idx="1"/>
          </p:nvPr>
        </p:nvSpPr>
        <p:spPr>
          <a:xfrm>
            <a:off x="2748480" y="1627299"/>
            <a:ext cx="3623648" cy="87780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1700" b="0" i="1" dirty="0" smtClean="0">
                <a:solidFill>
                  <a:schemeClr val="bg1"/>
                </a:solidFill>
              </a:rPr>
              <a:t>Mechanisms to align and coordinate strategies across school, hospital, and practice plans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308229" y="3002094"/>
            <a:ext cx="2504147" cy="1312390"/>
          </a:xfrm>
          <a:prstGeom prst="ellipse">
            <a:avLst/>
          </a:prstGeom>
          <a:solidFill>
            <a:srgbClr val="C9D4F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6981" tIns="48491" rIns="96981" bIns="48491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32187" y="3254052"/>
            <a:ext cx="2456236" cy="867370"/>
          </a:xfrm>
          <a:prstGeom prst="rect">
            <a:avLst/>
          </a:prstGeom>
          <a:noFill/>
        </p:spPr>
        <p:txBody>
          <a:bodyPr wrap="square" lIns="96981" tIns="48491" rIns="96981" bIns="48491">
            <a:spAutoFit/>
          </a:bodyPr>
          <a:lstStyle/>
          <a:p>
            <a:pPr algn="ctr" eaLnBrk="0" hangingPunct="0">
              <a:defRPr/>
            </a:pPr>
            <a:r>
              <a:rPr lang="en-US" sz="2500" b="0" i="1" dirty="0">
                <a:latin typeface="+mj-lt"/>
              </a:rPr>
              <a:t>Alignment / Performance</a:t>
            </a:r>
          </a:p>
        </p:txBody>
      </p:sp>
      <p:sp>
        <p:nvSpPr>
          <p:cNvPr id="9239" name="Rectangle 36"/>
          <p:cNvSpPr>
            <a:spLocks noChangeArrowheads="1"/>
          </p:cNvSpPr>
          <p:nvPr/>
        </p:nvSpPr>
        <p:spPr bwMode="gray">
          <a:xfrm>
            <a:off x="3062905" y="1313904"/>
            <a:ext cx="299480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2100" b="0" dirty="0">
                <a:solidFill>
                  <a:schemeClr val="bg1"/>
                </a:solidFill>
                <a:latin typeface="Arial Black" pitchFamily="34" charset="0"/>
              </a:rPr>
              <a:t>Strategic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9240" name="Rectangle 36"/>
          <p:cNvSpPr>
            <a:spLocks noChangeArrowheads="1"/>
          </p:cNvSpPr>
          <p:nvPr/>
        </p:nvSpPr>
        <p:spPr bwMode="gray">
          <a:xfrm>
            <a:off x="3062905" y="4721349"/>
            <a:ext cx="299480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2100" b="0" dirty="0">
                <a:solidFill>
                  <a:schemeClr val="bg1"/>
                </a:solidFill>
                <a:latin typeface="Arial Black" pitchFamily="34" charset="0"/>
              </a:rPr>
              <a:t>Economic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9241" name="Rectangle 36"/>
          <p:cNvSpPr>
            <a:spLocks noChangeArrowheads="1"/>
          </p:cNvSpPr>
          <p:nvPr/>
        </p:nvSpPr>
        <p:spPr bwMode="gray">
          <a:xfrm>
            <a:off x="5827581" y="2709824"/>
            <a:ext cx="233015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eaLnBrk="0" hangingPunct="0"/>
            <a:r>
              <a:rPr lang="en-US" sz="2100" b="0" dirty="0">
                <a:solidFill>
                  <a:schemeClr val="bg1"/>
                </a:solidFill>
                <a:latin typeface="Arial Black" pitchFamily="34" charset="0"/>
              </a:rPr>
              <a:t>Governance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9242" name="Rectangle 36"/>
          <p:cNvSpPr>
            <a:spLocks noChangeArrowheads="1"/>
          </p:cNvSpPr>
          <p:nvPr/>
        </p:nvSpPr>
        <p:spPr bwMode="gray">
          <a:xfrm>
            <a:off x="904379" y="2709824"/>
            <a:ext cx="191611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sz="2100" b="0" dirty="0">
                <a:solidFill>
                  <a:schemeClr val="bg1"/>
                </a:solidFill>
                <a:latin typeface="Arial Black" pitchFamily="34" charset="0"/>
              </a:rPr>
              <a:t>Management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24" name="Content Placeholder 22"/>
          <p:cNvSpPr txBox="1">
            <a:spLocks/>
          </p:cNvSpPr>
          <p:nvPr/>
        </p:nvSpPr>
        <p:spPr bwMode="auto">
          <a:xfrm>
            <a:off x="2748480" y="5212718"/>
            <a:ext cx="3623648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02465" eaLnBrk="0" hangingPunct="0">
              <a:spcBef>
                <a:spcPct val="75000"/>
              </a:spcBef>
              <a:buClr>
                <a:schemeClr val="bg2"/>
              </a:buClr>
              <a:buSzPct val="75000"/>
              <a:defRPr/>
            </a:pPr>
            <a:r>
              <a:rPr lang="en-US" sz="1700" b="0" i="1" kern="0" dirty="0">
                <a:solidFill>
                  <a:schemeClr val="bg1"/>
                </a:solidFill>
                <a:latin typeface="+mn-lt"/>
              </a:rPr>
              <a:t>Methodologies to share / align economics to support strategy and performance</a:t>
            </a:r>
          </a:p>
        </p:txBody>
      </p:sp>
      <p:sp>
        <p:nvSpPr>
          <p:cNvPr id="25" name="Content Placeholder 22"/>
          <p:cNvSpPr txBox="1">
            <a:spLocks/>
          </p:cNvSpPr>
          <p:nvPr/>
        </p:nvSpPr>
        <p:spPr bwMode="auto">
          <a:xfrm>
            <a:off x="919278" y="3272439"/>
            <a:ext cx="2320815" cy="1046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02465" eaLnBrk="0" hangingPunct="0">
              <a:spcBef>
                <a:spcPct val="75000"/>
              </a:spcBef>
              <a:buClr>
                <a:schemeClr val="bg2"/>
              </a:buClr>
              <a:buSzPct val="75000"/>
              <a:defRPr/>
            </a:pPr>
            <a:r>
              <a:rPr lang="en-US" sz="1700" b="0" i="1" kern="0" dirty="0">
                <a:solidFill>
                  <a:schemeClr val="bg1"/>
                </a:solidFill>
                <a:latin typeface="+mn-lt"/>
              </a:rPr>
              <a:t>Process and structures to align organizations around goals and performance</a:t>
            </a:r>
          </a:p>
        </p:txBody>
      </p:sp>
      <p:sp>
        <p:nvSpPr>
          <p:cNvPr id="26" name="Content Placeholder 22"/>
          <p:cNvSpPr txBox="1">
            <a:spLocks/>
          </p:cNvSpPr>
          <p:nvPr/>
        </p:nvSpPr>
        <p:spPr bwMode="auto">
          <a:xfrm>
            <a:off x="5859725" y="3114424"/>
            <a:ext cx="2299152" cy="130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902465" eaLnBrk="0" hangingPunct="0">
              <a:spcBef>
                <a:spcPct val="75000"/>
              </a:spcBef>
              <a:buClr>
                <a:schemeClr val="bg2"/>
              </a:buClr>
              <a:buSzPct val="75000"/>
              <a:defRPr/>
            </a:pPr>
            <a:r>
              <a:rPr lang="en-US" sz="1700" b="0" i="1" kern="0" dirty="0">
                <a:solidFill>
                  <a:schemeClr val="bg1"/>
                </a:solidFill>
                <a:latin typeface="+mn-lt"/>
              </a:rPr>
              <a:t>Governance and management structures to align boards and subcommittees around collective </a:t>
            </a:r>
            <a:r>
              <a:rPr lang="en-US" sz="1700" b="0" i="1" kern="0" dirty="0" smtClean="0">
                <a:solidFill>
                  <a:schemeClr val="bg1"/>
                </a:solidFill>
                <a:latin typeface="+mn-lt"/>
              </a:rPr>
              <a:t>objectives</a:t>
            </a:r>
            <a:endParaRPr lang="en-US" sz="1700" b="0" i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1187" y="801718"/>
            <a:ext cx="4961852" cy="405706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Aligned Mission / Vision</a:t>
            </a:r>
            <a:endParaRPr 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1187" y="6231040"/>
            <a:ext cx="4961852" cy="405706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Trusting / Productive Relationships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13" y="117159"/>
            <a:ext cx="6457951" cy="369332"/>
          </a:xfrm>
        </p:spPr>
        <p:txBody>
          <a:bodyPr/>
          <a:lstStyle/>
          <a:p>
            <a:pPr algn="ctr"/>
            <a:r>
              <a:rPr lang="en-US" sz="2400" dirty="0" smtClean="0"/>
              <a:t>Mission Congruity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-50137" y="961607"/>
            <a:ext cx="1720260" cy="1021259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r"/>
            <a:r>
              <a:rPr lang="en-US" i="1" dirty="0" smtClean="0">
                <a:latin typeface="+mj-lt"/>
              </a:rPr>
              <a:t>Medical School Education</a:t>
            </a:r>
            <a:endParaRPr lang="en-US" i="1" dirty="0">
              <a:latin typeface="+mj-lt"/>
            </a:endParaRPr>
          </a:p>
        </p:txBody>
      </p:sp>
      <p:sp>
        <p:nvSpPr>
          <p:cNvPr id="5" name="Chevron 4"/>
          <p:cNvSpPr/>
          <p:nvPr/>
        </p:nvSpPr>
        <p:spPr bwMode="auto">
          <a:xfrm>
            <a:off x="1696495" y="1181735"/>
            <a:ext cx="7291468" cy="563671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81" tIns="48491" rIns="96981" bIns="48491" numCol="1" rtlCol="0" anchor="ctr" anchorCtr="0" compatLnSpc="1">
            <a:prstTxWarp prst="textNoShape">
              <a:avLst/>
            </a:prstTxWarp>
          </a:bodyPr>
          <a:lstStyle/>
          <a:p>
            <a:pPr algn="ctr" defTabSz="969813" eaLnBrk="0" hangingPunct="0"/>
            <a:endParaRPr lang="en-US" sz="15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345284" y="1107063"/>
            <a:ext cx="1608605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/>
              <a:t>Shared </a:t>
            </a:r>
            <a:br>
              <a:rPr lang="en-US" i="1" dirty="0" smtClean="0"/>
            </a:br>
            <a:r>
              <a:rPr lang="en-US" i="1" dirty="0" smtClean="0"/>
              <a:t>Mission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-57150" y="2018816"/>
            <a:ext cx="1661347" cy="1021259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r"/>
            <a:r>
              <a:rPr lang="en-US" i="1" dirty="0" smtClean="0">
                <a:latin typeface="+mj-lt"/>
              </a:rPr>
              <a:t>Graduate Medical Education</a:t>
            </a:r>
            <a:endParaRPr lang="en-US" i="1" dirty="0">
              <a:latin typeface="+mj-lt"/>
            </a:endParaRPr>
          </a:p>
        </p:txBody>
      </p:sp>
      <p:sp>
        <p:nvSpPr>
          <p:cNvPr id="10" name="Chevron 9"/>
          <p:cNvSpPr/>
          <p:nvPr/>
        </p:nvSpPr>
        <p:spPr bwMode="auto">
          <a:xfrm>
            <a:off x="1696495" y="2247003"/>
            <a:ext cx="7291468" cy="563671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81" tIns="48491" rIns="96981" bIns="48491" numCol="1" rtlCol="0" anchor="ctr" anchorCtr="0" compatLnSpc="1">
            <a:prstTxWarp prst="textNoShape">
              <a:avLst/>
            </a:prstTxWarp>
          </a:bodyPr>
          <a:lstStyle/>
          <a:p>
            <a:pPr algn="ctr" defTabSz="969813" eaLnBrk="0" hangingPunct="0"/>
            <a:endParaRPr lang="en-US" sz="15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345284" y="2172331"/>
            <a:ext cx="1608605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/>
              <a:t>Shared </a:t>
            </a:r>
            <a:br>
              <a:rPr lang="en-US" i="1" dirty="0" smtClean="0"/>
            </a:br>
            <a:r>
              <a:rPr lang="en-US" i="1" dirty="0" smtClean="0"/>
              <a:t>Mission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-57150" y="3092632"/>
            <a:ext cx="1661347" cy="1021259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r"/>
            <a:r>
              <a:rPr lang="en-US" i="1" dirty="0" smtClean="0">
                <a:latin typeface="+mj-lt"/>
              </a:rPr>
              <a:t>Basic Science Research</a:t>
            </a:r>
            <a:endParaRPr lang="en-US" i="1" dirty="0">
              <a:latin typeface="+mj-lt"/>
            </a:endParaRPr>
          </a:p>
        </p:txBody>
      </p:sp>
      <p:sp>
        <p:nvSpPr>
          <p:cNvPr id="15" name="Chevron 14"/>
          <p:cNvSpPr/>
          <p:nvPr/>
        </p:nvSpPr>
        <p:spPr bwMode="auto">
          <a:xfrm>
            <a:off x="1696495" y="3262544"/>
            <a:ext cx="7291468" cy="563671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81" tIns="48491" rIns="96981" bIns="48491" numCol="1" rtlCol="0" anchor="ctr" anchorCtr="0" compatLnSpc="1">
            <a:prstTxWarp prst="textNoShape">
              <a:avLst/>
            </a:prstTxWarp>
          </a:bodyPr>
          <a:lstStyle/>
          <a:p>
            <a:pPr algn="ctr" defTabSz="969813" eaLnBrk="0" hangingPunct="0"/>
            <a:endParaRPr lang="en-US" sz="15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345284" y="3187872"/>
            <a:ext cx="1608605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/>
              <a:t>Shared </a:t>
            </a:r>
            <a:br>
              <a:rPr lang="en-US" i="1" dirty="0" smtClean="0"/>
            </a:br>
            <a:r>
              <a:rPr lang="en-US" i="1" dirty="0" smtClean="0"/>
              <a:t>Mission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-57150" y="4133036"/>
            <a:ext cx="1661347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r"/>
            <a:r>
              <a:rPr lang="en-US" i="1" dirty="0" smtClean="0">
                <a:latin typeface="+mj-lt"/>
              </a:rPr>
              <a:t>Clinical Research</a:t>
            </a:r>
            <a:endParaRPr lang="en-US" i="1" dirty="0">
              <a:latin typeface="+mj-lt"/>
            </a:endParaRPr>
          </a:p>
        </p:txBody>
      </p:sp>
      <p:sp>
        <p:nvSpPr>
          <p:cNvPr id="20" name="Chevron 19"/>
          <p:cNvSpPr/>
          <p:nvPr/>
        </p:nvSpPr>
        <p:spPr bwMode="auto">
          <a:xfrm>
            <a:off x="1696495" y="4245798"/>
            <a:ext cx="7291468" cy="563671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81" tIns="48491" rIns="96981" bIns="48491" numCol="1" rtlCol="0" anchor="ctr" anchorCtr="0" compatLnSpc="1">
            <a:prstTxWarp prst="textNoShape">
              <a:avLst/>
            </a:prstTxWarp>
          </a:bodyPr>
          <a:lstStyle/>
          <a:p>
            <a:pPr algn="ctr" defTabSz="969813" eaLnBrk="0" hangingPunct="0"/>
            <a:endParaRPr lang="en-US" sz="15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7345284" y="4171126"/>
            <a:ext cx="1608605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/>
              <a:t>Shared </a:t>
            </a:r>
            <a:br>
              <a:rPr lang="en-US" i="1" dirty="0" smtClean="0"/>
            </a:br>
            <a:r>
              <a:rPr lang="en-US" i="1" dirty="0" smtClean="0"/>
              <a:t>Mission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-57150" y="5059130"/>
            <a:ext cx="1661347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r"/>
            <a:r>
              <a:rPr lang="en-US" i="1" dirty="0" smtClean="0">
                <a:latin typeface="+mj-lt"/>
              </a:rPr>
              <a:t>Patient </a:t>
            </a:r>
            <a:br>
              <a:rPr lang="en-US" i="1" dirty="0" smtClean="0">
                <a:latin typeface="+mj-lt"/>
              </a:rPr>
            </a:br>
            <a:r>
              <a:rPr lang="en-US" i="1" dirty="0" smtClean="0">
                <a:latin typeface="+mj-lt"/>
              </a:rPr>
              <a:t>Care</a:t>
            </a:r>
            <a:endParaRPr lang="en-US" i="1" dirty="0">
              <a:latin typeface="+mj-lt"/>
            </a:endParaRPr>
          </a:p>
        </p:txBody>
      </p:sp>
      <p:sp>
        <p:nvSpPr>
          <p:cNvPr id="25" name="Chevron 24"/>
          <p:cNvSpPr/>
          <p:nvPr/>
        </p:nvSpPr>
        <p:spPr bwMode="auto">
          <a:xfrm>
            <a:off x="1696495" y="5171902"/>
            <a:ext cx="7291468" cy="563671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81" tIns="48491" rIns="96981" bIns="48491" numCol="1" rtlCol="0" anchor="ctr" anchorCtr="0" compatLnSpc="1">
            <a:prstTxWarp prst="textNoShape">
              <a:avLst/>
            </a:prstTxWarp>
          </a:bodyPr>
          <a:lstStyle/>
          <a:p>
            <a:pPr algn="ctr" defTabSz="969813" eaLnBrk="0" hangingPunct="0"/>
            <a:endParaRPr lang="en-US" sz="15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7345284" y="5097230"/>
            <a:ext cx="1608605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/>
              <a:t>Shared </a:t>
            </a:r>
            <a:br>
              <a:rPr lang="en-US" i="1" dirty="0" smtClean="0"/>
            </a:br>
            <a:r>
              <a:rPr lang="en-US" i="1" dirty="0" smtClean="0"/>
              <a:t>Mission</a:t>
            </a:r>
            <a:endParaRPr lang="en-US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-54952" y="6004291"/>
            <a:ext cx="1661347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r"/>
            <a:r>
              <a:rPr lang="en-US" i="1" dirty="0" smtClean="0">
                <a:latin typeface="+mj-lt"/>
              </a:rPr>
              <a:t>Community Service</a:t>
            </a:r>
            <a:endParaRPr lang="en-US" i="1" dirty="0">
              <a:latin typeface="+mj-lt"/>
            </a:endParaRPr>
          </a:p>
        </p:txBody>
      </p:sp>
      <p:sp>
        <p:nvSpPr>
          <p:cNvPr id="35" name="Chevron 34"/>
          <p:cNvSpPr/>
          <p:nvPr/>
        </p:nvSpPr>
        <p:spPr bwMode="auto">
          <a:xfrm>
            <a:off x="1698695" y="6117057"/>
            <a:ext cx="7291468" cy="563671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81" tIns="48491" rIns="96981" bIns="48491" numCol="1" rtlCol="0" anchor="ctr" anchorCtr="0" compatLnSpc="1">
            <a:prstTxWarp prst="textNoShape">
              <a:avLst/>
            </a:prstTxWarp>
          </a:bodyPr>
          <a:lstStyle/>
          <a:p>
            <a:pPr algn="ctr" defTabSz="969813" eaLnBrk="0" hangingPunct="0"/>
            <a:endParaRPr lang="en-US" sz="15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93869" y="1107064"/>
            <a:ext cx="2601883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/>
              <a:t>Not a Shared Mission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93869" y="2172332"/>
            <a:ext cx="2601883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/>
              <a:t>Not a Shared Mission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93869" y="3187873"/>
            <a:ext cx="2601883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/>
              <a:t>Not a Shared Mission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93869" y="4171127"/>
            <a:ext cx="2601883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/>
              <a:t>Not a Shared Mission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493869" y="5097231"/>
            <a:ext cx="2601883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/>
              <a:t>Not a Shared Mission</a:t>
            </a:r>
            <a:endParaRPr lang="en-US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493869" y="6042386"/>
            <a:ext cx="2601883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/>
              <a:t>Not a Shared Mission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834493" y="1240414"/>
            <a:ext cx="3061608" cy="405706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/>
              <a:t>Moderate Overlap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34493" y="2305682"/>
            <a:ext cx="3061608" cy="405706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/>
              <a:t>Moderate Overlap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34493" y="3321223"/>
            <a:ext cx="3061608" cy="405706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/>
              <a:t>Moderate Overlap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34493" y="4304477"/>
            <a:ext cx="3061608" cy="405706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/>
              <a:t>Moderate Overlap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3834493" y="5230581"/>
            <a:ext cx="3061608" cy="405706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/>
              <a:t>Moderate Overlap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3834493" y="6175736"/>
            <a:ext cx="3061608" cy="405706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/>
              <a:t>Moderate Overlap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345284" y="6042385"/>
            <a:ext cx="1608605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i="1" dirty="0" smtClean="0"/>
              <a:t>Shared </a:t>
            </a:r>
            <a:br>
              <a:rPr lang="en-US" i="1" dirty="0" smtClean="0"/>
            </a:br>
            <a:r>
              <a:rPr lang="en-US" i="1" dirty="0" smtClean="0"/>
              <a:t>Mission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1516238" y="701347"/>
            <a:ext cx="6922279" cy="405706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Spectrum of Mission Overlap</a:t>
            </a:r>
            <a:endParaRPr lang="en-US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rot="10800000">
            <a:off x="0" y="2000250"/>
            <a:ext cx="914400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10800000">
            <a:off x="0" y="3067050"/>
            <a:ext cx="914400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10800000">
            <a:off x="0" y="4076700"/>
            <a:ext cx="914400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10800000">
            <a:off x="0" y="4991100"/>
            <a:ext cx="914400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10800000">
            <a:off x="0" y="5924550"/>
            <a:ext cx="914400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~5663388">
  <a:themeElements>
    <a:clrScheme name="">
      <a:dk1>
        <a:srgbClr val="000000"/>
      </a:dk1>
      <a:lt1>
        <a:srgbClr val="FFFFFF"/>
      </a:lt1>
      <a:dk2>
        <a:srgbClr val="000000"/>
      </a:dk2>
      <a:lt2>
        <a:srgbClr val="B4B4B4"/>
      </a:lt2>
      <a:accent1>
        <a:srgbClr val="003366"/>
      </a:accent1>
      <a:accent2>
        <a:srgbClr val="FFCC00"/>
      </a:accent2>
      <a:accent3>
        <a:srgbClr val="FFFFFF"/>
      </a:accent3>
      <a:accent4>
        <a:srgbClr val="000000"/>
      </a:accent4>
      <a:accent5>
        <a:srgbClr val="AAADB8"/>
      </a:accent5>
      <a:accent6>
        <a:srgbClr val="E7B900"/>
      </a:accent6>
      <a:hlink>
        <a:srgbClr val="CC0031"/>
      </a:hlink>
      <a:folHlink>
        <a:srgbClr val="006666"/>
      </a:folHlink>
    </a:clrScheme>
    <a:fontScheme name="~566338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tx1"/>
          </a:solidFill>
          <a:prstDash val="sysDot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tx1"/>
          </a:solidFill>
          <a:prstDash val="sysDot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~5663388 1">
        <a:dk1>
          <a:srgbClr val="000000"/>
        </a:dk1>
        <a:lt1>
          <a:srgbClr val="FFFFFF"/>
        </a:lt1>
        <a:dk2>
          <a:srgbClr val="003366"/>
        </a:dk2>
        <a:lt2>
          <a:srgbClr val="B4B4B4"/>
        </a:lt2>
        <a:accent1>
          <a:srgbClr val="66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E7B900"/>
        </a:accent6>
        <a:hlink>
          <a:srgbClr val="990033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AMC Blue template">
  <a:themeElements>
    <a:clrScheme name="AAMC Blue PPT">
      <a:dk1>
        <a:srgbClr val="092F6D"/>
      </a:dk1>
      <a:lt1>
        <a:srgbClr val="FFFFFF"/>
      </a:lt1>
      <a:dk2>
        <a:srgbClr val="092F6D"/>
      </a:dk2>
      <a:lt2>
        <a:srgbClr val="FFFFFF"/>
      </a:lt2>
      <a:accent1>
        <a:srgbClr val="FEBD67"/>
      </a:accent1>
      <a:accent2>
        <a:srgbClr val="8E0000"/>
      </a:accent2>
      <a:accent3>
        <a:srgbClr val="809195"/>
      </a:accent3>
      <a:accent4>
        <a:srgbClr val="FFFFFF"/>
      </a:accent4>
      <a:accent5>
        <a:srgbClr val="FF9933"/>
      </a:accent5>
      <a:accent6>
        <a:srgbClr val="41CF48"/>
      </a:accent6>
      <a:hlink>
        <a:srgbClr val="CCD3D4"/>
      </a:hlink>
      <a:folHlink>
        <a:srgbClr val="CCD3D4"/>
      </a:folHlink>
    </a:clrScheme>
    <a:fontScheme name="AAMC Blu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Blu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1">
        <a:dk1>
          <a:srgbClr val="809195"/>
        </a:dk1>
        <a:lt1>
          <a:srgbClr val="FAFAFA"/>
        </a:lt1>
        <a:dk2>
          <a:srgbClr val="092F6D"/>
        </a:dk2>
        <a:lt2>
          <a:srgbClr val="FEBD67"/>
        </a:lt2>
        <a:accent1>
          <a:srgbClr val="FDBC67"/>
        </a:accent1>
        <a:accent2>
          <a:srgbClr val="8E0000"/>
        </a:accent2>
        <a:accent3>
          <a:srgbClr val="AAADBA"/>
        </a:accent3>
        <a:accent4>
          <a:srgbClr val="D6D6D6"/>
        </a:accent4>
        <a:accent5>
          <a:srgbClr val="FEDAB8"/>
        </a:accent5>
        <a:accent6>
          <a:srgbClr val="800000"/>
        </a:accent6>
        <a:hlink>
          <a:srgbClr val="FFFFFF"/>
        </a:hlink>
        <a:folHlink>
          <a:srgbClr val="8091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2">
        <a:dk1>
          <a:srgbClr val="809195"/>
        </a:dk1>
        <a:lt1>
          <a:srgbClr val="FAFAFA"/>
        </a:lt1>
        <a:dk2>
          <a:srgbClr val="092F6D"/>
        </a:dk2>
        <a:lt2>
          <a:srgbClr val="FEBD67"/>
        </a:lt2>
        <a:accent1>
          <a:srgbClr val="FEBD67"/>
        </a:accent1>
        <a:accent2>
          <a:srgbClr val="8E0000"/>
        </a:accent2>
        <a:accent3>
          <a:srgbClr val="AAADBA"/>
        </a:accent3>
        <a:accent4>
          <a:srgbClr val="D6D6D6"/>
        </a:accent4>
        <a:accent5>
          <a:srgbClr val="FEDBB8"/>
        </a:accent5>
        <a:accent6>
          <a:srgbClr val="800000"/>
        </a:accent6>
        <a:hlink>
          <a:srgbClr val="FAFAFA"/>
        </a:hlink>
        <a:folHlink>
          <a:srgbClr val="80919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AMC Blue template">
  <a:themeElements>
    <a:clrScheme name="AAMC Blue PPT">
      <a:dk1>
        <a:srgbClr val="092F6D"/>
      </a:dk1>
      <a:lt1>
        <a:srgbClr val="FFFFFF"/>
      </a:lt1>
      <a:dk2>
        <a:srgbClr val="092F6D"/>
      </a:dk2>
      <a:lt2>
        <a:srgbClr val="FFFFFF"/>
      </a:lt2>
      <a:accent1>
        <a:srgbClr val="FEBD67"/>
      </a:accent1>
      <a:accent2>
        <a:srgbClr val="8E0000"/>
      </a:accent2>
      <a:accent3>
        <a:srgbClr val="809195"/>
      </a:accent3>
      <a:accent4>
        <a:srgbClr val="FFFFFF"/>
      </a:accent4>
      <a:accent5>
        <a:srgbClr val="FF9933"/>
      </a:accent5>
      <a:accent6>
        <a:srgbClr val="41CF48"/>
      </a:accent6>
      <a:hlink>
        <a:srgbClr val="CCD3D4"/>
      </a:hlink>
      <a:folHlink>
        <a:srgbClr val="CCD3D4"/>
      </a:folHlink>
    </a:clrScheme>
    <a:fontScheme name="AAMC Blu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Blu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1">
        <a:dk1>
          <a:srgbClr val="809195"/>
        </a:dk1>
        <a:lt1>
          <a:srgbClr val="FAFAFA"/>
        </a:lt1>
        <a:dk2>
          <a:srgbClr val="092F6D"/>
        </a:dk2>
        <a:lt2>
          <a:srgbClr val="FEBD67"/>
        </a:lt2>
        <a:accent1>
          <a:srgbClr val="FDBC67"/>
        </a:accent1>
        <a:accent2>
          <a:srgbClr val="8E0000"/>
        </a:accent2>
        <a:accent3>
          <a:srgbClr val="AAADBA"/>
        </a:accent3>
        <a:accent4>
          <a:srgbClr val="D6D6D6"/>
        </a:accent4>
        <a:accent5>
          <a:srgbClr val="FEDAB8"/>
        </a:accent5>
        <a:accent6>
          <a:srgbClr val="800000"/>
        </a:accent6>
        <a:hlink>
          <a:srgbClr val="FFFFFF"/>
        </a:hlink>
        <a:folHlink>
          <a:srgbClr val="8091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2">
        <a:dk1>
          <a:srgbClr val="809195"/>
        </a:dk1>
        <a:lt1>
          <a:srgbClr val="FAFAFA"/>
        </a:lt1>
        <a:dk2>
          <a:srgbClr val="092F6D"/>
        </a:dk2>
        <a:lt2>
          <a:srgbClr val="FEBD67"/>
        </a:lt2>
        <a:accent1>
          <a:srgbClr val="FEBD67"/>
        </a:accent1>
        <a:accent2>
          <a:srgbClr val="8E0000"/>
        </a:accent2>
        <a:accent3>
          <a:srgbClr val="AAADBA"/>
        </a:accent3>
        <a:accent4>
          <a:srgbClr val="D6D6D6"/>
        </a:accent4>
        <a:accent5>
          <a:srgbClr val="FEDBB8"/>
        </a:accent5>
        <a:accent6>
          <a:srgbClr val="800000"/>
        </a:accent6>
        <a:hlink>
          <a:srgbClr val="FAFAFA"/>
        </a:hlink>
        <a:folHlink>
          <a:srgbClr val="80919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AAMC Blue template">
  <a:themeElements>
    <a:clrScheme name="AAMC Blue PPT">
      <a:dk1>
        <a:srgbClr val="092F6D"/>
      </a:dk1>
      <a:lt1>
        <a:srgbClr val="FFFFFF"/>
      </a:lt1>
      <a:dk2>
        <a:srgbClr val="092F6D"/>
      </a:dk2>
      <a:lt2>
        <a:srgbClr val="FFFFFF"/>
      </a:lt2>
      <a:accent1>
        <a:srgbClr val="FEBD67"/>
      </a:accent1>
      <a:accent2>
        <a:srgbClr val="8E0000"/>
      </a:accent2>
      <a:accent3>
        <a:srgbClr val="809195"/>
      </a:accent3>
      <a:accent4>
        <a:srgbClr val="FFFFFF"/>
      </a:accent4>
      <a:accent5>
        <a:srgbClr val="FF9933"/>
      </a:accent5>
      <a:accent6>
        <a:srgbClr val="41CF48"/>
      </a:accent6>
      <a:hlink>
        <a:srgbClr val="CCD3D4"/>
      </a:hlink>
      <a:folHlink>
        <a:srgbClr val="CCD3D4"/>
      </a:folHlink>
    </a:clrScheme>
    <a:fontScheme name="AAMC Blu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Blu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Blu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1">
        <a:dk1>
          <a:srgbClr val="809195"/>
        </a:dk1>
        <a:lt1>
          <a:srgbClr val="FAFAFA"/>
        </a:lt1>
        <a:dk2>
          <a:srgbClr val="092F6D"/>
        </a:dk2>
        <a:lt2>
          <a:srgbClr val="FEBD67"/>
        </a:lt2>
        <a:accent1>
          <a:srgbClr val="FDBC67"/>
        </a:accent1>
        <a:accent2>
          <a:srgbClr val="8E0000"/>
        </a:accent2>
        <a:accent3>
          <a:srgbClr val="AAADBA"/>
        </a:accent3>
        <a:accent4>
          <a:srgbClr val="D6D6D6"/>
        </a:accent4>
        <a:accent5>
          <a:srgbClr val="FEDAB8"/>
        </a:accent5>
        <a:accent6>
          <a:srgbClr val="800000"/>
        </a:accent6>
        <a:hlink>
          <a:srgbClr val="FFFFFF"/>
        </a:hlink>
        <a:folHlink>
          <a:srgbClr val="8091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Blue template 12">
        <a:dk1>
          <a:srgbClr val="809195"/>
        </a:dk1>
        <a:lt1>
          <a:srgbClr val="FAFAFA"/>
        </a:lt1>
        <a:dk2>
          <a:srgbClr val="092F6D"/>
        </a:dk2>
        <a:lt2>
          <a:srgbClr val="FEBD67"/>
        </a:lt2>
        <a:accent1>
          <a:srgbClr val="FEBD67"/>
        </a:accent1>
        <a:accent2>
          <a:srgbClr val="8E0000"/>
        </a:accent2>
        <a:accent3>
          <a:srgbClr val="AAADBA"/>
        </a:accent3>
        <a:accent4>
          <a:srgbClr val="D6D6D6"/>
        </a:accent4>
        <a:accent5>
          <a:srgbClr val="FEDBB8"/>
        </a:accent5>
        <a:accent6>
          <a:srgbClr val="800000"/>
        </a:accent6>
        <a:hlink>
          <a:srgbClr val="FAFAFA"/>
        </a:hlink>
        <a:folHlink>
          <a:srgbClr val="80919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C:\DOCUME~1\JMclaren\LOCALS~1\Temp\~5663388.pot</Template>
  <TotalTime>47890</TotalTime>
  <Words>1453</Words>
  <Application>Microsoft Office PowerPoint</Application>
  <PresentationFormat>Letter Paper (8.5x11 in)</PresentationFormat>
  <Paragraphs>430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~5663388</vt:lpstr>
      <vt:lpstr>1_AAMC Blue template</vt:lpstr>
      <vt:lpstr>AAMC Blue template</vt:lpstr>
      <vt:lpstr>2_AAMC Blue template</vt:lpstr>
      <vt:lpstr>Slide</vt:lpstr>
      <vt:lpstr>Slide 1</vt:lpstr>
      <vt:lpstr>Slide 2</vt:lpstr>
      <vt:lpstr>Slide 3</vt:lpstr>
      <vt:lpstr>Slide 4</vt:lpstr>
      <vt:lpstr>A Word About "Health Reform" Implications</vt:lpstr>
      <vt:lpstr>A Word About "Health Reform" Implications</vt:lpstr>
      <vt:lpstr>A Word About "Health Reform" Implications</vt:lpstr>
      <vt:lpstr>Chartis’ Strategic Alignment Framework</vt:lpstr>
      <vt:lpstr>Mission Congruity</vt:lpstr>
      <vt:lpstr>Leadership Working Relationships</vt:lpstr>
      <vt:lpstr>Articulating a Powerful Visions</vt:lpstr>
      <vt:lpstr>Slide 12</vt:lpstr>
      <vt:lpstr>Slide 13</vt:lpstr>
      <vt:lpstr>Slide 14</vt:lpstr>
      <vt:lpstr>Slide 15</vt:lpstr>
      <vt:lpstr>Slide 16</vt:lpstr>
      <vt:lpstr>Functional Integration in the Emerging Matrix and Team-Based Environment</vt:lpstr>
      <vt:lpstr>Effective Management in the Emerging Matrix  and Team-Based Environment</vt:lpstr>
      <vt:lpstr>Slide 19</vt:lpstr>
      <vt:lpstr>Slide 20</vt:lpstr>
      <vt:lpstr>Slide 21</vt:lpstr>
      <vt:lpstr>Slide 22</vt:lpstr>
      <vt:lpstr>Investing in Your Future Leaders</vt:lpstr>
      <vt:lpstr>Slide 24</vt:lpstr>
      <vt:lpstr>Slide 25</vt:lpstr>
      <vt:lpstr>Effectively Managing the Transition Process</vt:lpstr>
      <vt:lpstr>Slide 27</vt:lpstr>
      <vt:lpstr>Slide 28</vt:lpstr>
      <vt:lpstr>Slide 29</vt:lpstr>
      <vt:lpstr>Slide 30</vt:lpstr>
      <vt:lpstr>Slide 31</vt:lpstr>
      <vt:lpstr>Slide 32</vt:lpstr>
      <vt:lpstr>Breakthrough Sustainable Results</vt:lpstr>
      <vt:lpstr>Slide 34</vt:lpstr>
      <vt:lpstr>Slide 35</vt:lpstr>
      <vt:lpstr>Slide 36</vt:lpstr>
      <vt:lpstr>Slide 37</vt:lpstr>
    </vt:vector>
  </TitlesOfParts>
  <Company>Computer Sciences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Is Arial Bold, 28 Point and Justified to Bottom of Text Box</dc:title>
  <dc:creator>Jeff Mclaren</dc:creator>
  <cp:lastModifiedBy>DHefner</cp:lastModifiedBy>
  <cp:revision>1044</cp:revision>
  <cp:lastPrinted>2001-05-10T18:24:24Z</cp:lastPrinted>
  <dcterms:created xsi:type="dcterms:W3CDTF">2001-05-17T18:31:44Z</dcterms:created>
  <dcterms:modified xsi:type="dcterms:W3CDTF">2010-08-18T01:11:55Z</dcterms:modified>
</cp:coreProperties>
</file>